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embeddedFontLst>
    <p:embeddedFont>
      <p:font typeface="Arimo"/>
      <p:regular r:id="rId27"/>
      <p:bold r:id="rId28"/>
      <p:italic r:id="rId29"/>
      <p:boldItalic r:id="rId30"/>
    </p:embeddedFont>
    <p:embeddedFont>
      <p:font typeface="Oranienbaum"/>
      <p:regular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Heebo Light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0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484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hMbEDg9jz/3uBtWRkg58VEhmx5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01" orient="horz"/>
        <p:guide pos="2880"/>
        <p:guide pos="248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mo-bold.fntdata"/><Relationship Id="rId27" Type="http://schemas.openxmlformats.org/officeDocument/2006/relationships/font" Target="fonts/Arim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ranienbaum-regular.fntdata"/><Relationship Id="rId30" Type="http://schemas.openxmlformats.org/officeDocument/2006/relationships/font" Target="fonts/Arim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HeeboLight-bold.fntdata"/><Relationship Id="rId14" Type="http://schemas.openxmlformats.org/officeDocument/2006/relationships/slide" Target="slides/slide9.xml"/><Relationship Id="rId36" Type="http://schemas.openxmlformats.org/officeDocument/2006/relationships/font" Target="fonts/Heebo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894e50b32_0_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g31894e50b32_0_4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894e50b32_0_3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g31894e50b32_0_31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894e50b32_0_4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31894e50b32_0_4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43" name="Google Shape;243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46" name="Google Shape;246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47" name="Google Shape;247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64" name="Google Shape;26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267" name="Google Shape;26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68" name="Google Shape;26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9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6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Relationship Id="rId4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Relationship Id="rId4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0" Type="http://schemas.openxmlformats.org/officeDocument/2006/relationships/image" Target="../media/image33.png"/><Relationship Id="rId9" Type="http://schemas.openxmlformats.org/officeDocument/2006/relationships/image" Target="../media/image31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40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1" Type="http://schemas.openxmlformats.org/officeDocument/2006/relationships/image" Target="../media/image9.png"/><Relationship Id="rId10" Type="http://schemas.openxmlformats.org/officeDocument/2006/relationships/image" Target="../media/image13.png"/><Relationship Id="rId9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0" Type="http://schemas.openxmlformats.org/officeDocument/2006/relationships/image" Target="../media/image35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2908817" y="2636074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reencoded.png" id="94" name="Google Shape;94;p1"/>
          <p:cNvSpPr/>
          <p:nvPr/>
        </p:nvSpPr>
        <p:spPr>
          <a:xfrm>
            <a:off x="0" y="0"/>
            <a:ext cx="6448926" cy="10287000"/>
          </a:xfrm>
          <a:custGeom>
            <a:rect b="b" l="l" r="r" t="t"/>
            <a:pathLst>
              <a:path extrusionOk="0" h="10287000" w="6448926">
                <a:moveTo>
                  <a:pt x="0" y="0"/>
                </a:moveTo>
                <a:lnTo>
                  <a:pt x="6448926" y="0"/>
                </a:lnTo>
                <a:lnTo>
                  <a:pt x="64489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168" r="-316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7507706" y="420998"/>
            <a:ext cx="11334631" cy="44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5"/>
              <a:buFont typeface="Arial"/>
              <a:buNone/>
            </a:pPr>
            <a:r>
              <a:rPr b="0" i="0" lang="en-US" sz="9225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Protecting Endangered Species</a:t>
            </a:r>
            <a:endParaRPr b="0" i="0" sz="9225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7615416" y="4750624"/>
            <a:ext cx="3488636" cy="291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DCD7E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b="1" i="0" sz="3300" u="none" cap="none" strike="noStrike">
              <a:solidFill>
                <a:srgbClr val="DCD7E5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DCD7E5"/>
                </a:solidFill>
                <a:latin typeface="Arimo"/>
                <a:ea typeface="Arimo"/>
                <a:cs typeface="Arimo"/>
                <a:sym typeface="Arimo"/>
              </a:rPr>
              <a:t>Visvajeet R S</a:t>
            </a:r>
            <a:endParaRPr b="1" i="0" sz="3300" u="none" cap="none" strike="noStrike">
              <a:solidFill>
                <a:srgbClr val="DCD7E5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DCD7E5"/>
                </a:solidFill>
                <a:latin typeface="Arimo"/>
                <a:ea typeface="Arimo"/>
                <a:cs typeface="Arimo"/>
                <a:sym typeface="Arimo"/>
              </a:rPr>
              <a:t>Aishwarya R</a:t>
            </a:r>
            <a:endParaRPr b="1" i="0" sz="3300" u="none" cap="none" strike="noStrike">
              <a:solidFill>
                <a:srgbClr val="DCD7E5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DCD7E5"/>
                </a:solidFill>
                <a:latin typeface="Arimo"/>
                <a:ea typeface="Arimo"/>
                <a:cs typeface="Arimo"/>
                <a:sym typeface="Arimo"/>
              </a:rPr>
              <a:t>Arisha Begam T</a:t>
            </a:r>
            <a:endParaRPr b="1" i="0" sz="3300" u="none" cap="none" strike="noStrike">
              <a:solidFill>
                <a:srgbClr val="DCD7E5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DCD7E5"/>
                </a:solidFill>
                <a:latin typeface="Arimo"/>
                <a:ea typeface="Arimo"/>
                <a:cs typeface="Arimo"/>
                <a:sym typeface="Arimo"/>
              </a:rPr>
              <a:t>Makilini </a:t>
            </a:r>
            <a:endParaRPr b="1" i="0" sz="3300" u="none" cap="none" strike="noStrike">
              <a:solidFill>
                <a:srgbClr val="DCD7E5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0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0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 txBox="1"/>
          <p:nvPr/>
        </p:nvSpPr>
        <p:spPr>
          <a:xfrm>
            <a:off x="228159" y="352052"/>
            <a:ext cx="11871332" cy="110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75"/>
              <a:buFont typeface="Arial"/>
              <a:buNone/>
            </a:pPr>
            <a:r>
              <a:rPr b="0" i="0" lang="en-US" sz="6675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Artifact, Activity, and Spatial Mappings</a:t>
            </a:r>
            <a:endParaRPr b="0" i="0" sz="6675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370" name="Google Shape;370;p10"/>
          <p:cNvSpPr/>
          <p:nvPr/>
        </p:nvSpPr>
        <p:spPr>
          <a:xfrm>
            <a:off x="228150" y="1747200"/>
            <a:ext cx="4486278" cy="3676866"/>
          </a:xfrm>
          <a:custGeom>
            <a:rect b="b" l="l" r="r" t="t"/>
            <a:pathLst>
              <a:path extrusionOk="0" h="3820120" w="4486278">
                <a:moveTo>
                  <a:pt x="0" y="0"/>
                </a:moveTo>
                <a:lnTo>
                  <a:pt x="4486278" y="0"/>
                </a:lnTo>
                <a:lnTo>
                  <a:pt x="4486278" y="3820120"/>
                </a:lnTo>
                <a:lnTo>
                  <a:pt x="0" y="3820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8958" r="-1895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 txBox="1"/>
          <p:nvPr/>
        </p:nvSpPr>
        <p:spPr>
          <a:xfrm>
            <a:off x="228159" y="5383588"/>
            <a:ext cx="351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Spatial Mapping</a:t>
            </a:r>
            <a:endParaRPr b="0" i="0" sz="33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372" name="Google Shape;372;p10"/>
          <p:cNvSpPr/>
          <p:nvPr/>
        </p:nvSpPr>
        <p:spPr>
          <a:xfrm>
            <a:off x="6882009" y="1747196"/>
            <a:ext cx="4486407" cy="3820299"/>
          </a:xfrm>
          <a:custGeom>
            <a:rect b="b" l="l" r="r" t="t"/>
            <a:pathLst>
              <a:path extrusionOk="0" h="3820299" w="4486407">
                <a:moveTo>
                  <a:pt x="0" y="0"/>
                </a:moveTo>
                <a:lnTo>
                  <a:pt x="4486407" y="0"/>
                </a:lnTo>
                <a:lnTo>
                  <a:pt x="4486407" y="3820298"/>
                </a:lnTo>
                <a:lnTo>
                  <a:pt x="0" y="3820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8958" r="-1895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6919532" y="5842408"/>
            <a:ext cx="3790704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Activity Mapping</a:t>
            </a:r>
            <a:endParaRPr b="0" i="0" sz="33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374" name="Google Shape;374;p10"/>
          <p:cNvSpPr/>
          <p:nvPr/>
        </p:nvSpPr>
        <p:spPr>
          <a:xfrm>
            <a:off x="13573550" y="1738050"/>
            <a:ext cx="4486278" cy="3676866"/>
          </a:xfrm>
          <a:custGeom>
            <a:rect b="b" l="l" r="r" t="t"/>
            <a:pathLst>
              <a:path extrusionOk="0" h="3820121" w="4486278">
                <a:moveTo>
                  <a:pt x="0" y="0"/>
                </a:moveTo>
                <a:lnTo>
                  <a:pt x="4486278" y="0"/>
                </a:lnTo>
                <a:lnTo>
                  <a:pt x="4486278" y="3820120"/>
                </a:lnTo>
                <a:lnTo>
                  <a:pt x="0" y="3820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18958" r="-1895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 txBox="1"/>
          <p:nvPr/>
        </p:nvSpPr>
        <p:spPr>
          <a:xfrm>
            <a:off x="13306282" y="5461230"/>
            <a:ext cx="414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Artifact Mapping</a:t>
            </a:r>
            <a:endParaRPr b="0" i="0" sz="33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13355050" y="5963840"/>
            <a:ext cx="4704900" cy="4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0" i="0" lang="en-US" sz="2625" u="none" cap="none" strike="noStrike">
                <a:solidFill>
                  <a:srgbClr val="012D86"/>
                </a:solidFill>
                <a:latin typeface="Heebo Light"/>
                <a:ea typeface="Heebo Light"/>
                <a:cs typeface="Heebo Light"/>
                <a:sym typeface="Heebo Light"/>
              </a:rPr>
              <a:t>Catalog the various tools, technologies, and resources used by different stakeholders in endangered species protection, exploring how they can be better integrated and optimized.</a:t>
            </a:r>
            <a:endParaRPr b="0" i="0" sz="2625" u="none" cap="none" strike="noStrike">
              <a:solidFill>
                <a:srgbClr val="012D86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377" name="Google Shape;377;p10"/>
          <p:cNvSpPr txBox="1"/>
          <p:nvPr/>
        </p:nvSpPr>
        <p:spPr>
          <a:xfrm>
            <a:off x="6890003" y="6731872"/>
            <a:ext cx="5146315" cy="292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Field Research and Monitoring:</a:t>
            </a:r>
            <a:endParaRPr b="0" i="0" sz="2700" u="none" cap="none" strike="noStrike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Scientists and conservationists regularly conduct fieldwork to observe species in their natural habitats, recording population data, health indicators, and threats.</a:t>
            </a:r>
            <a:endParaRPr b="0" i="0" sz="2700" u="none" cap="none" strike="noStrike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0"/>
          <p:cNvSpPr txBox="1"/>
          <p:nvPr/>
        </p:nvSpPr>
        <p:spPr>
          <a:xfrm>
            <a:off x="228162" y="5862142"/>
            <a:ext cx="4848900" cy="44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0"/>
              <a:buFont typeface="Arial"/>
              <a:buNone/>
            </a:pPr>
            <a:r>
              <a:rPr b="0" i="0" lang="en-US" sz="247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Cameras and Drones:</a:t>
            </a:r>
            <a:endParaRPr b="0" i="0" sz="2470" u="none" cap="none" strike="noStrike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0"/>
              <a:buFont typeface="Arial"/>
              <a:buNone/>
            </a:pPr>
            <a:r>
              <a:rPr b="0" i="0" lang="en-US" sz="247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Used for monitoring wildlife populations, tracking movements, and identifying threats like poaching.</a:t>
            </a:r>
            <a:endParaRPr b="0" i="0" sz="2470" u="none" cap="none" strike="noStrike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0"/>
              <a:buFont typeface="Arial"/>
              <a:buNone/>
            </a:pPr>
            <a:r>
              <a:rPr b="0" i="0" lang="en-US" sz="247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Satellite Tracking Collars:</a:t>
            </a:r>
            <a:endParaRPr b="0" i="0" sz="2470" u="none" cap="none" strike="noStrike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0"/>
              <a:buFont typeface="Arial"/>
              <a:buNone/>
            </a:pPr>
            <a:r>
              <a:rPr b="0" i="0" lang="en-US" sz="247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Attached to endangered animals for real-time tracking, migration pattern analysis, and health monitoring..</a:t>
            </a:r>
            <a:endParaRPr b="0" i="0" sz="2470" u="none" cap="none" strike="noStrike">
              <a:solidFill>
                <a:srgbClr val="3113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"/>
          <p:cNvSpPr/>
          <p:nvPr/>
        </p:nvSpPr>
        <p:spPr>
          <a:xfrm>
            <a:off x="9933105" y="0"/>
            <a:ext cx="8354895" cy="4771428"/>
          </a:xfrm>
          <a:custGeom>
            <a:rect b="b" l="l" r="r" t="t"/>
            <a:pathLst>
              <a:path extrusionOk="0" h="4771428" w="8354895">
                <a:moveTo>
                  <a:pt x="0" y="0"/>
                </a:moveTo>
                <a:lnTo>
                  <a:pt x="8354895" y="0"/>
                </a:lnTo>
                <a:lnTo>
                  <a:pt x="8354895" y="4771428"/>
                </a:lnTo>
                <a:lnTo>
                  <a:pt x="0" y="4771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/>
          <p:nvPr/>
        </p:nvSpPr>
        <p:spPr>
          <a:xfrm>
            <a:off x="831868" y="1894639"/>
            <a:ext cx="8425272" cy="8392361"/>
          </a:xfrm>
          <a:custGeom>
            <a:rect b="b" l="l" r="r" t="t"/>
            <a:pathLst>
              <a:path extrusionOk="0" h="8392361" w="8425272">
                <a:moveTo>
                  <a:pt x="0" y="0"/>
                </a:moveTo>
                <a:lnTo>
                  <a:pt x="8425272" y="0"/>
                </a:lnTo>
                <a:lnTo>
                  <a:pt x="8425272" y="8392361"/>
                </a:lnTo>
                <a:lnTo>
                  <a:pt x="0" y="8392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11"/>
          <p:cNvGrpSpPr/>
          <p:nvPr/>
        </p:nvGrpSpPr>
        <p:grpSpPr>
          <a:xfrm>
            <a:off x="9417650" y="5150750"/>
            <a:ext cx="8448300" cy="4631111"/>
            <a:chOff x="0" y="-38100"/>
            <a:chExt cx="2225052" cy="1105937"/>
          </a:xfrm>
        </p:grpSpPr>
        <p:sp>
          <p:nvSpPr>
            <p:cNvPr id="386" name="Google Shape;386;p11"/>
            <p:cNvSpPr/>
            <p:nvPr/>
          </p:nvSpPr>
          <p:spPr>
            <a:xfrm>
              <a:off x="0" y="0"/>
              <a:ext cx="2225052" cy="1067837"/>
            </a:xfrm>
            <a:custGeom>
              <a:rect b="b" l="l" r="r" t="t"/>
              <a:pathLst>
                <a:path extrusionOk="0" h="1067837" w="2225052">
                  <a:moveTo>
                    <a:pt x="46736" y="0"/>
                  </a:moveTo>
                  <a:lnTo>
                    <a:pt x="2178316" y="0"/>
                  </a:lnTo>
                  <a:cubicBezTo>
                    <a:pt x="2204127" y="0"/>
                    <a:pt x="2225052" y="20924"/>
                    <a:pt x="2225052" y="46736"/>
                  </a:cubicBezTo>
                  <a:lnTo>
                    <a:pt x="2225052" y="1021101"/>
                  </a:lnTo>
                  <a:cubicBezTo>
                    <a:pt x="2225052" y="1046912"/>
                    <a:pt x="2204127" y="1067837"/>
                    <a:pt x="2178316" y="1067837"/>
                  </a:cubicBezTo>
                  <a:lnTo>
                    <a:pt x="46736" y="1067837"/>
                  </a:lnTo>
                  <a:cubicBezTo>
                    <a:pt x="20924" y="1067837"/>
                    <a:pt x="0" y="1046912"/>
                    <a:pt x="0" y="1021101"/>
                  </a:cubicBezTo>
                  <a:lnTo>
                    <a:pt x="0" y="46736"/>
                  </a:lnTo>
                  <a:cubicBezTo>
                    <a:pt x="0" y="20924"/>
                    <a:pt x="20924" y="0"/>
                    <a:pt x="46736" y="0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 txBox="1"/>
            <p:nvPr/>
          </p:nvSpPr>
          <p:spPr>
            <a:xfrm>
              <a:off x="0" y="-38100"/>
              <a:ext cx="2225052" cy="11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1"/>
          <p:cNvSpPr txBox="1"/>
          <p:nvPr/>
        </p:nvSpPr>
        <p:spPr>
          <a:xfrm>
            <a:off x="402590" y="264160"/>
            <a:ext cx="9636125" cy="1184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PROJECT MAPPING</a:t>
            </a:r>
            <a:endParaRPr b="0" i="0" sz="6600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1"/>
          <p:cNvSpPr txBox="1"/>
          <p:nvPr/>
        </p:nvSpPr>
        <p:spPr>
          <a:xfrm>
            <a:off x="9417658" y="5533467"/>
            <a:ext cx="8322482" cy="4068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-&gt;Identify endangered species in specific regions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 Using AI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-&gt;Monitor populations through data collection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and analysis.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-&gt;Predict threats to species using machine 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learning models.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-&gt;Educate the public about endangered species and 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178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515"/>
              <a:buFont typeface="Arial"/>
              <a:buNone/>
            </a:pPr>
            <a:r>
              <a:rPr b="0" i="0" lang="en-US" sz="25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conservation efforts.</a:t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1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5"/>
              <a:buFont typeface="Arial"/>
              <a:buNone/>
            </a:pPr>
            <a:r>
              <a:t/>
            </a:r>
            <a:endParaRPr b="0" i="0" sz="25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"/>
          <p:cNvSpPr/>
          <p:nvPr/>
        </p:nvSpPr>
        <p:spPr>
          <a:xfrm>
            <a:off x="9540101" y="34092"/>
            <a:ext cx="8003773" cy="5143500"/>
          </a:xfrm>
          <a:custGeom>
            <a:rect b="b" l="l" r="r" t="t"/>
            <a:pathLst>
              <a:path extrusionOk="0" h="5143500" w="8003773">
                <a:moveTo>
                  <a:pt x="0" y="0"/>
                </a:moveTo>
                <a:lnTo>
                  <a:pt x="8003773" y="0"/>
                </a:lnTo>
                <a:lnTo>
                  <a:pt x="800377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11" r="-4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" name="Google Shape;395;p12"/>
          <p:cNvGrpSpPr/>
          <p:nvPr/>
        </p:nvGrpSpPr>
        <p:grpSpPr>
          <a:xfrm>
            <a:off x="840227" y="-531949"/>
            <a:ext cx="1844091" cy="2801599"/>
            <a:chOff x="0" y="-190500"/>
            <a:chExt cx="660400" cy="1003300"/>
          </a:xfrm>
        </p:grpSpPr>
        <p:sp>
          <p:nvSpPr>
            <p:cNvPr id="396" name="Google Shape;396;p12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2"/>
            <p:cNvSpPr txBox="1"/>
            <p:nvPr/>
          </p:nvSpPr>
          <p:spPr>
            <a:xfrm>
              <a:off x="0" y="-190500"/>
              <a:ext cx="660400" cy="8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12"/>
          <p:cNvSpPr/>
          <p:nvPr/>
        </p:nvSpPr>
        <p:spPr>
          <a:xfrm>
            <a:off x="139309" y="4144270"/>
            <a:ext cx="9400791" cy="5114030"/>
          </a:xfrm>
          <a:custGeom>
            <a:rect b="b" l="l" r="r" t="t"/>
            <a:pathLst>
              <a:path extrusionOk="0" h="5114030" w="9400791">
                <a:moveTo>
                  <a:pt x="0" y="0"/>
                </a:moveTo>
                <a:lnTo>
                  <a:pt x="9400792" y="0"/>
                </a:lnTo>
                <a:lnTo>
                  <a:pt x="9400792" y="5114030"/>
                </a:lnTo>
                <a:lnTo>
                  <a:pt x="0" y="5114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2"/>
          <p:cNvSpPr txBox="1"/>
          <p:nvPr/>
        </p:nvSpPr>
        <p:spPr>
          <a:xfrm>
            <a:off x="9353638" y="5129967"/>
            <a:ext cx="8934362" cy="3115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483235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35"/>
              <a:buFont typeface="Arial"/>
              <a:buChar char="•"/>
            </a:pPr>
            <a:r>
              <a:rPr b="1" i="0" lang="en-US" sz="223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b="1" i="0" lang="en-US" sz="22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3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Recognition: Use computer vision to identify species in images from camera traps or drones.</a:t>
            </a:r>
            <a:endParaRPr b="1" i="0" sz="223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3235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35"/>
              <a:buFont typeface="Arial"/>
              <a:buChar char="•"/>
            </a:pPr>
            <a:r>
              <a:rPr b="1" i="0" lang="en-US" sz="223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Predictive Analytics: Develop models to predict population trends and threats based on historical data.</a:t>
            </a:r>
            <a:endParaRPr b="1" i="0" sz="223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483235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35"/>
              <a:buFont typeface="Arial"/>
              <a:buChar char="•"/>
            </a:pPr>
            <a:r>
              <a:rPr b="1" i="0" lang="en-US" sz="223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Natural Language Processing: Analyze social media and news articles to track public sentiment and awareness.</a:t>
            </a:r>
            <a:endParaRPr b="1" i="0" sz="223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5"/>
              <a:buFont typeface="Arial"/>
              <a:buNone/>
            </a:pPr>
            <a:r>
              <a:t/>
            </a:r>
            <a:endParaRPr b="1" i="0" sz="223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2"/>
          <p:cNvSpPr txBox="1"/>
          <p:nvPr/>
        </p:nvSpPr>
        <p:spPr>
          <a:xfrm>
            <a:off x="0" y="2548692"/>
            <a:ext cx="9540101" cy="923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5"/>
              <a:buFont typeface="Arial"/>
              <a:buNone/>
            </a:pPr>
            <a:r>
              <a:rPr b="0" i="0" lang="en-US" sz="265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Sources: Gather data from wildlife databases, ecological studies, and satellite imagery.</a:t>
            </a:r>
            <a:endParaRPr b="0" i="0" sz="265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3"/>
          <p:cNvGrpSpPr/>
          <p:nvPr/>
        </p:nvGrpSpPr>
        <p:grpSpPr>
          <a:xfrm>
            <a:off x="-625566" y="889482"/>
            <a:ext cx="9199489" cy="5804014"/>
            <a:chOff x="0" y="-190500"/>
            <a:chExt cx="2422911" cy="1528629"/>
          </a:xfrm>
        </p:grpSpPr>
        <p:sp>
          <p:nvSpPr>
            <p:cNvPr id="406" name="Google Shape;406;p13"/>
            <p:cNvSpPr/>
            <p:nvPr/>
          </p:nvSpPr>
          <p:spPr>
            <a:xfrm>
              <a:off x="0" y="0"/>
              <a:ext cx="2422911" cy="1338129"/>
            </a:xfrm>
            <a:custGeom>
              <a:rect b="b" l="l" r="r" t="t"/>
              <a:pathLst>
                <a:path extrusionOk="0" h="1338129" w="2422911">
                  <a:moveTo>
                    <a:pt x="42920" y="0"/>
                  </a:moveTo>
                  <a:lnTo>
                    <a:pt x="2379991" y="0"/>
                  </a:lnTo>
                  <a:cubicBezTo>
                    <a:pt x="2391374" y="0"/>
                    <a:pt x="2402291" y="4522"/>
                    <a:pt x="2410340" y="12571"/>
                  </a:cubicBezTo>
                  <a:cubicBezTo>
                    <a:pt x="2418389" y="20620"/>
                    <a:pt x="2422911" y="31537"/>
                    <a:pt x="2422911" y="42920"/>
                  </a:cubicBezTo>
                  <a:lnTo>
                    <a:pt x="2422911" y="1295210"/>
                  </a:lnTo>
                  <a:cubicBezTo>
                    <a:pt x="2422911" y="1306593"/>
                    <a:pt x="2418389" y="1317509"/>
                    <a:pt x="2410340" y="1325558"/>
                  </a:cubicBezTo>
                  <a:cubicBezTo>
                    <a:pt x="2402291" y="1333607"/>
                    <a:pt x="2391374" y="1338129"/>
                    <a:pt x="2379991" y="1338129"/>
                  </a:cubicBezTo>
                  <a:lnTo>
                    <a:pt x="42920" y="1338129"/>
                  </a:lnTo>
                  <a:cubicBezTo>
                    <a:pt x="31537" y="1338129"/>
                    <a:pt x="20620" y="1333607"/>
                    <a:pt x="12571" y="1325558"/>
                  </a:cubicBezTo>
                  <a:cubicBezTo>
                    <a:pt x="4522" y="1317509"/>
                    <a:pt x="0" y="1306593"/>
                    <a:pt x="0" y="1295210"/>
                  </a:cubicBezTo>
                  <a:lnTo>
                    <a:pt x="0" y="42920"/>
                  </a:lnTo>
                  <a:cubicBezTo>
                    <a:pt x="0" y="31537"/>
                    <a:pt x="4522" y="20620"/>
                    <a:pt x="12571" y="12571"/>
                  </a:cubicBezTo>
                  <a:cubicBezTo>
                    <a:pt x="20620" y="4522"/>
                    <a:pt x="31537" y="0"/>
                    <a:pt x="42920" y="0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3"/>
            <p:cNvSpPr txBox="1"/>
            <p:nvPr/>
          </p:nvSpPr>
          <p:spPr>
            <a:xfrm>
              <a:off x="0" y="-190500"/>
              <a:ext cx="2422911" cy="15286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" name="Google Shape;408;p13"/>
          <p:cNvGrpSpPr/>
          <p:nvPr/>
        </p:nvGrpSpPr>
        <p:grpSpPr>
          <a:xfrm>
            <a:off x="8858961" y="4772787"/>
            <a:ext cx="9279256" cy="5431148"/>
            <a:chOff x="0" y="-190500"/>
            <a:chExt cx="2443919" cy="1430426"/>
          </a:xfrm>
        </p:grpSpPr>
        <p:sp>
          <p:nvSpPr>
            <p:cNvPr id="409" name="Google Shape;409;p13"/>
            <p:cNvSpPr/>
            <p:nvPr/>
          </p:nvSpPr>
          <p:spPr>
            <a:xfrm>
              <a:off x="0" y="0"/>
              <a:ext cx="2443919" cy="1239926"/>
            </a:xfrm>
            <a:custGeom>
              <a:rect b="b" l="l" r="r" t="t"/>
              <a:pathLst>
                <a:path extrusionOk="0" h="1239926" w="2443919">
                  <a:moveTo>
                    <a:pt x="42551" y="0"/>
                  </a:moveTo>
                  <a:lnTo>
                    <a:pt x="2401369" y="0"/>
                  </a:lnTo>
                  <a:cubicBezTo>
                    <a:pt x="2424869" y="0"/>
                    <a:pt x="2443919" y="19051"/>
                    <a:pt x="2443919" y="42551"/>
                  </a:cubicBezTo>
                  <a:lnTo>
                    <a:pt x="2443919" y="1197375"/>
                  </a:lnTo>
                  <a:cubicBezTo>
                    <a:pt x="2443919" y="1208660"/>
                    <a:pt x="2439436" y="1219483"/>
                    <a:pt x="2431456" y="1227463"/>
                  </a:cubicBezTo>
                  <a:cubicBezTo>
                    <a:pt x="2423477" y="1235443"/>
                    <a:pt x="2412654" y="1239926"/>
                    <a:pt x="2401369" y="1239926"/>
                  </a:cubicBezTo>
                  <a:lnTo>
                    <a:pt x="42551" y="1239926"/>
                  </a:lnTo>
                  <a:cubicBezTo>
                    <a:pt x="31265" y="1239926"/>
                    <a:pt x="20443" y="1235443"/>
                    <a:pt x="12463" y="1227463"/>
                  </a:cubicBezTo>
                  <a:cubicBezTo>
                    <a:pt x="4483" y="1219483"/>
                    <a:pt x="0" y="1208660"/>
                    <a:pt x="0" y="1197375"/>
                  </a:cubicBezTo>
                  <a:lnTo>
                    <a:pt x="0" y="42551"/>
                  </a:lnTo>
                  <a:cubicBezTo>
                    <a:pt x="0" y="31265"/>
                    <a:pt x="4483" y="20443"/>
                    <a:pt x="12463" y="12463"/>
                  </a:cubicBezTo>
                  <a:cubicBezTo>
                    <a:pt x="20443" y="4483"/>
                    <a:pt x="31265" y="0"/>
                    <a:pt x="42551" y="0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3"/>
            <p:cNvSpPr txBox="1"/>
            <p:nvPr/>
          </p:nvSpPr>
          <p:spPr>
            <a:xfrm>
              <a:off x="0" y="-190500"/>
              <a:ext cx="2443919" cy="14304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13"/>
          <p:cNvSpPr/>
          <p:nvPr/>
        </p:nvSpPr>
        <p:spPr>
          <a:xfrm>
            <a:off x="11348458" y="752264"/>
            <a:ext cx="6939542" cy="4743828"/>
          </a:xfrm>
          <a:custGeom>
            <a:rect b="b" l="l" r="r" t="t"/>
            <a:pathLst>
              <a:path extrusionOk="0" h="4743828" w="6939542">
                <a:moveTo>
                  <a:pt x="0" y="0"/>
                </a:moveTo>
                <a:lnTo>
                  <a:pt x="6939542" y="0"/>
                </a:lnTo>
                <a:lnTo>
                  <a:pt x="6939542" y="4743828"/>
                </a:lnTo>
                <a:lnTo>
                  <a:pt x="0" y="4743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3"/>
          <p:cNvSpPr/>
          <p:nvPr/>
        </p:nvSpPr>
        <p:spPr>
          <a:xfrm>
            <a:off x="0" y="6301105"/>
            <a:ext cx="4150967" cy="4150967"/>
          </a:xfrm>
          <a:custGeom>
            <a:rect b="b" l="l" r="r" t="t"/>
            <a:pathLst>
              <a:path extrusionOk="0" h="4150967" w="4150967">
                <a:moveTo>
                  <a:pt x="0" y="0"/>
                </a:moveTo>
                <a:lnTo>
                  <a:pt x="4150967" y="0"/>
                </a:lnTo>
                <a:lnTo>
                  <a:pt x="4150967" y="4150967"/>
                </a:lnTo>
                <a:lnTo>
                  <a:pt x="0" y="4150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 txBox="1"/>
          <p:nvPr/>
        </p:nvSpPr>
        <p:spPr>
          <a:xfrm>
            <a:off x="5852702" y="126475"/>
            <a:ext cx="549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PERSONA’S</a:t>
            </a:r>
            <a:endParaRPr b="1" i="0" sz="6600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3"/>
          <p:cNvSpPr txBox="1"/>
          <p:nvPr/>
        </p:nvSpPr>
        <p:spPr>
          <a:xfrm>
            <a:off x="201650" y="2113433"/>
            <a:ext cx="8034600" cy="4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5"/>
              <a:buFont typeface="Arial"/>
              <a:buNone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Conservation Scientist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Name: Dr. Emily Carter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Age: 38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Occupation: Ecologist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Background: Holds a Ph.D. in Environmental Science; specializes in wildlife conservation.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Goals: Conduct research on endangered species; publish findings; influence conservation policy.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Motivations: Passion for biodiversity; desire to protect ecosystems for future generations.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215" lvl="1" marL="391795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815"/>
              <a:buFont typeface="Arial"/>
              <a:buChar char="•"/>
            </a:pPr>
            <a:r>
              <a:rPr b="0" i="0" lang="en-US" sz="1815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Challenges: Limited funding for research; difficulty accessing data.</a:t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5"/>
              <a:buFont typeface="Arial"/>
              <a:buNone/>
            </a:pPr>
            <a:r>
              <a:t/>
            </a:r>
            <a:endParaRPr b="0" i="0" sz="1815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8709178" y="6282055"/>
            <a:ext cx="9578822" cy="3116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9"/>
              <a:buFont typeface="Arial"/>
              <a:buNone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The Local Community Member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Name: Carlos Rodriguez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Age: 45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Occupation: Farmer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Background: Lives near a protected area; has traditional ecological knowledge.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Goals: Sustainable farming practices; community well-being; preserve local wildlife.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Motivations: Concern for the environment; interest in preserving family land; community health.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405" lvl="1" marL="384175" marR="0" rtl="0" algn="ctr">
              <a:lnSpc>
                <a:spcPct val="14024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779"/>
              <a:buFont typeface="Arial"/>
              <a:buChar char="•"/>
            </a:pPr>
            <a:r>
              <a:rPr b="0" i="0" lang="en-US" sz="1779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Challenges: Economic pressures; potential conflicts with conservation regulations.</a:t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1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9"/>
              <a:buFont typeface="Arial"/>
              <a:buNone/>
            </a:pPr>
            <a:r>
              <a:t/>
            </a:r>
            <a:endParaRPr b="0" i="0" sz="1779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4"/>
          <p:cNvSpPr/>
          <p:nvPr/>
        </p:nvSpPr>
        <p:spPr>
          <a:xfrm>
            <a:off x="-289868" y="-750246"/>
            <a:ext cx="18577868" cy="11471834"/>
          </a:xfrm>
          <a:custGeom>
            <a:rect b="b" l="l" r="r" t="t"/>
            <a:pathLst>
              <a:path extrusionOk="0" h="11471834" w="18577868">
                <a:moveTo>
                  <a:pt x="0" y="0"/>
                </a:moveTo>
                <a:lnTo>
                  <a:pt x="18577868" y="0"/>
                </a:lnTo>
                <a:lnTo>
                  <a:pt x="18577868" y="11471834"/>
                </a:lnTo>
                <a:lnTo>
                  <a:pt x="0" y="11471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4"/>
          <p:cNvSpPr/>
          <p:nvPr/>
        </p:nvSpPr>
        <p:spPr>
          <a:xfrm>
            <a:off x="168753" y="6890218"/>
            <a:ext cx="3555276" cy="3396782"/>
          </a:xfrm>
          <a:custGeom>
            <a:rect b="b" l="l" r="r" t="t"/>
            <a:pathLst>
              <a:path extrusionOk="0" h="3396782" w="3555276">
                <a:moveTo>
                  <a:pt x="0" y="0"/>
                </a:moveTo>
                <a:lnTo>
                  <a:pt x="3555276" y="0"/>
                </a:lnTo>
                <a:lnTo>
                  <a:pt x="3555276" y="3396782"/>
                </a:lnTo>
                <a:lnTo>
                  <a:pt x="0" y="3396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328" l="0" r="0" t="-233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"/>
          <p:cNvSpPr/>
          <p:nvPr/>
        </p:nvSpPr>
        <p:spPr>
          <a:xfrm>
            <a:off x="0" y="2133368"/>
            <a:ext cx="11265282" cy="8153632"/>
          </a:xfrm>
          <a:custGeom>
            <a:rect b="b" l="l" r="r" t="t"/>
            <a:pathLst>
              <a:path extrusionOk="0" h="8153632" w="11265282">
                <a:moveTo>
                  <a:pt x="0" y="0"/>
                </a:moveTo>
                <a:lnTo>
                  <a:pt x="11265282" y="0"/>
                </a:lnTo>
                <a:lnTo>
                  <a:pt x="11265282" y="8153632"/>
                </a:lnTo>
                <a:lnTo>
                  <a:pt x="0" y="815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3" l="0" r="0" t="-18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5"/>
          <p:cNvSpPr/>
          <p:nvPr/>
        </p:nvSpPr>
        <p:spPr>
          <a:xfrm>
            <a:off x="11866154" y="0"/>
            <a:ext cx="6421846" cy="10696743"/>
          </a:xfrm>
          <a:custGeom>
            <a:rect b="b" l="l" r="r" t="t"/>
            <a:pathLst>
              <a:path extrusionOk="0" h="10696743" w="6421846">
                <a:moveTo>
                  <a:pt x="0" y="0"/>
                </a:moveTo>
                <a:lnTo>
                  <a:pt x="6421846" y="0"/>
                </a:lnTo>
                <a:lnTo>
                  <a:pt x="6421846" y="10696743"/>
                </a:lnTo>
                <a:lnTo>
                  <a:pt x="0" y="10696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2" l="0" r="-4218" t="-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5"/>
          <p:cNvSpPr txBox="1"/>
          <p:nvPr/>
        </p:nvSpPr>
        <p:spPr>
          <a:xfrm>
            <a:off x="1028700" y="185025"/>
            <a:ext cx="714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OIOR TABLE</a:t>
            </a:r>
            <a:endParaRPr b="1" i="0" sz="6600" u="none" cap="none" strike="noStrike">
              <a:solidFill>
                <a:srgbClr val="F2F0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6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6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6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6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6"/>
          <p:cNvSpPr txBox="1"/>
          <p:nvPr/>
        </p:nvSpPr>
        <p:spPr>
          <a:xfrm>
            <a:off x="300346" y="458733"/>
            <a:ext cx="5126446" cy="1067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75"/>
              <a:buFont typeface="Arial"/>
              <a:buNone/>
            </a:pPr>
            <a:r>
              <a:rPr b="0" i="0" lang="en-US" sz="6675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b="0" i="0" sz="6675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16"/>
          <p:cNvSpPr txBox="1"/>
          <p:nvPr/>
        </p:nvSpPr>
        <p:spPr>
          <a:xfrm>
            <a:off x="464820" y="2007235"/>
            <a:ext cx="4006850" cy="52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Identify Patterns</a:t>
            </a:r>
            <a:endParaRPr b="0" i="0" sz="33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16"/>
          <p:cNvSpPr txBox="1"/>
          <p:nvPr/>
        </p:nvSpPr>
        <p:spPr>
          <a:xfrm>
            <a:off x="464938" y="3088146"/>
            <a:ext cx="3596381" cy="6030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1" i="0" lang="en-US" sz="26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Local Communities</a:t>
            </a:r>
            <a:endParaRPr b="1" i="0" sz="26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1" i="0" lang="en-US" sz="26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Identity Pattern: Depend on natural resources; often unaware of long-term environmental impact.</a:t>
            </a:r>
            <a:endParaRPr b="1" i="0" sz="26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1" i="0" lang="en-US" sz="26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Motivation: Livelihood and survival.</a:t>
            </a:r>
            <a:endParaRPr b="1" i="0" sz="26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1" i="0" lang="en-US" sz="26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Barrier: Limited access to alternative resources or education.</a:t>
            </a:r>
            <a:endParaRPr b="1" i="0" sz="26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441" name="Google Shape;441;p16"/>
          <p:cNvSpPr txBox="1"/>
          <p:nvPr/>
        </p:nvSpPr>
        <p:spPr>
          <a:xfrm>
            <a:off x="7273925" y="2007235"/>
            <a:ext cx="6083935" cy="52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Evaluate Effectiveness</a:t>
            </a:r>
            <a:endParaRPr b="0" i="0" sz="33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16"/>
          <p:cNvSpPr txBox="1"/>
          <p:nvPr/>
        </p:nvSpPr>
        <p:spPr>
          <a:xfrm>
            <a:off x="7273646" y="2630946"/>
            <a:ext cx="3596400" cy="7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1" i="0" lang="en-US" sz="26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Successful Strategies</a:t>
            </a:r>
            <a:endParaRPr b="1" i="0" sz="26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1" i="0" lang="en-US" sz="26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Protected Areas: Wildlife sanctuaries and marine reserves have shown positive impacts in stabilizing certain populations.</a:t>
            </a:r>
            <a:endParaRPr b="1" i="0" sz="26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1" i="0" lang="en-US" sz="26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Technology Integration: AI, drones, and GPS tracking effectively monitor species and combat poaching.</a:t>
            </a:r>
            <a:endParaRPr b="1" i="0" sz="26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443" name="Google Shape;443;p16"/>
          <p:cNvSpPr txBox="1"/>
          <p:nvPr/>
        </p:nvSpPr>
        <p:spPr>
          <a:xfrm>
            <a:off x="13335000" y="2136775"/>
            <a:ext cx="4820920" cy="52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Prioritize Interventions</a:t>
            </a:r>
            <a:endParaRPr b="0" i="0" sz="33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16"/>
          <p:cNvSpPr txBox="1"/>
          <p:nvPr/>
        </p:nvSpPr>
        <p:spPr>
          <a:xfrm>
            <a:off x="13947267" y="2859396"/>
            <a:ext cx="3596400" cy="6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1" i="0" lang="en-US" sz="26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Immediate Interventions</a:t>
            </a:r>
            <a:endParaRPr b="1" i="0" sz="26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1" i="0" lang="en-US" sz="26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Strengthen Anti-Poaching Measures</a:t>
            </a:r>
            <a:endParaRPr b="1" i="0" sz="26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1" i="0" lang="en-US" sz="26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Deploy technology like drones and motion sensors in critical habitats.</a:t>
            </a:r>
            <a:endParaRPr b="1" i="0" sz="26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b="1" i="0" lang="en-US" sz="26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Train and equip wildlife rangers.</a:t>
            </a:r>
            <a:endParaRPr b="1" i="0" sz="26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7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7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7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7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7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reencoded.png" id="455" name="Google Shape;455;p17"/>
          <p:cNvSpPr/>
          <p:nvPr/>
        </p:nvSpPr>
        <p:spPr>
          <a:xfrm>
            <a:off x="0" y="0"/>
            <a:ext cx="6039852" cy="10287000"/>
          </a:xfrm>
          <a:custGeom>
            <a:rect b="b" l="l" r="r" t="t"/>
            <a:pathLst>
              <a:path extrusionOk="0" h="10287000" w="6039852">
                <a:moveTo>
                  <a:pt x="0" y="0"/>
                </a:moveTo>
                <a:lnTo>
                  <a:pt x="6039852" y="0"/>
                </a:lnTo>
                <a:lnTo>
                  <a:pt x="60398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770" r="-67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7"/>
          <p:cNvSpPr txBox="1"/>
          <p:nvPr/>
        </p:nvSpPr>
        <p:spPr>
          <a:xfrm>
            <a:off x="6427776" y="-94200"/>
            <a:ext cx="10864750" cy="186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75"/>
              <a:buFont typeface="Arial"/>
              <a:buNone/>
            </a:pPr>
            <a:r>
              <a:rPr b="0" i="0" lang="en-US" sz="5775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Conclusion and </a:t>
            </a:r>
            <a:endParaRPr b="0" i="0" sz="5775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75"/>
              <a:buFont typeface="Arial"/>
              <a:buNone/>
            </a:pPr>
            <a:r>
              <a:rPr b="0" i="0" lang="en-US" sz="5775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Call to Action</a:t>
            </a:r>
            <a:endParaRPr b="0" i="0" sz="5775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457" name="Google Shape;457;p17"/>
          <p:cNvSpPr/>
          <p:nvPr/>
        </p:nvSpPr>
        <p:spPr>
          <a:xfrm>
            <a:off x="6427776" y="1315143"/>
            <a:ext cx="1482507" cy="3131284"/>
          </a:xfrm>
          <a:custGeom>
            <a:rect b="b" l="l" r="r" t="t"/>
            <a:pathLst>
              <a:path extrusionOk="0" h="3131284" w="1482507">
                <a:moveTo>
                  <a:pt x="0" y="0"/>
                </a:moveTo>
                <a:lnTo>
                  <a:pt x="1482507" y="0"/>
                </a:lnTo>
                <a:lnTo>
                  <a:pt x="1482507" y="3131285"/>
                </a:lnTo>
                <a:lnTo>
                  <a:pt x="0" y="3131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03" r="-10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7"/>
          <p:cNvSpPr txBox="1"/>
          <p:nvPr/>
        </p:nvSpPr>
        <p:spPr>
          <a:xfrm>
            <a:off x="8354982" y="1592559"/>
            <a:ext cx="4572000" cy="482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Comprehensive Strategy</a:t>
            </a:r>
            <a:endParaRPr b="0" i="0" sz="285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17"/>
          <p:cNvSpPr txBox="1"/>
          <p:nvPr/>
        </p:nvSpPr>
        <p:spPr>
          <a:xfrm>
            <a:off x="8354982" y="2166857"/>
            <a:ext cx="9713535" cy="188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Arial"/>
              <a:buNone/>
            </a:pPr>
            <a:r>
              <a:rPr b="1" i="0" lang="en-US" sz="23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This strategy integrates immediate, medium, and long-term interventions, focusing on stakeholder collaboration, technology, and sustainable practices. The goal is to address the root causes of species endangerment while fostering a balance between conservation and human development.</a:t>
            </a:r>
            <a:endParaRPr b="1" i="0" sz="23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460" name="Google Shape;460;p17"/>
          <p:cNvSpPr/>
          <p:nvPr/>
        </p:nvSpPr>
        <p:spPr>
          <a:xfrm>
            <a:off x="6427776" y="4446428"/>
            <a:ext cx="1482507" cy="2656940"/>
          </a:xfrm>
          <a:custGeom>
            <a:rect b="b" l="l" r="r" t="t"/>
            <a:pathLst>
              <a:path extrusionOk="0" h="2656940" w="1482507">
                <a:moveTo>
                  <a:pt x="0" y="0"/>
                </a:moveTo>
                <a:lnTo>
                  <a:pt x="1482507" y="0"/>
                </a:lnTo>
                <a:lnTo>
                  <a:pt x="1482507" y="2656939"/>
                </a:lnTo>
                <a:lnTo>
                  <a:pt x="0" y="2656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09" r="-2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7"/>
          <p:cNvSpPr txBox="1"/>
          <p:nvPr/>
        </p:nvSpPr>
        <p:spPr>
          <a:xfrm>
            <a:off x="8354982" y="4495243"/>
            <a:ext cx="4324112" cy="482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Collaborative Approach</a:t>
            </a:r>
            <a:endParaRPr b="0" i="0" sz="285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17"/>
          <p:cNvSpPr txBox="1"/>
          <p:nvPr/>
        </p:nvSpPr>
        <p:spPr>
          <a:xfrm>
            <a:off x="8354982" y="5069541"/>
            <a:ext cx="9713535" cy="235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Arial"/>
              <a:buNone/>
            </a:pPr>
            <a:r>
              <a:rPr b="1" i="0" lang="en-US" sz="23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 collaborative approach involves uniting diverse stakeholders—governments, communities, businesses, NGOs, and the global public—toward a shared vision of biodiversity conservation. By pooling resources, expertise, and influence, this approach ensures sustainable and scalable outcomes.</a:t>
            </a:r>
            <a:endParaRPr b="1" i="0" sz="23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463" name="Google Shape;463;p17"/>
          <p:cNvSpPr txBox="1"/>
          <p:nvPr/>
        </p:nvSpPr>
        <p:spPr>
          <a:xfrm>
            <a:off x="8354982" y="7380783"/>
            <a:ext cx="3706177" cy="4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Call to Action</a:t>
            </a:r>
            <a:endParaRPr b="0" i="0" sz="285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17"/>
          <p:cNvSpPr txBox="1"/>
          <p:nvPr/>
        </p:nvSpPr>
        <p:spPr>
          <a:xfrm>
            <a:off x="8354982" y="7955081"/>
            <a:ext cx="9713535" cy="14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Arial"/>
              <a:buNone/>
            </a:pPr>
            <a:r>
              <a:rPr b="1" i="0" lang="en-US" sz="2325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survival of endangered species depends on unified and immediate action. Every individual, community, organization, and government has a role to play in ensuring the protection and restoration of biodiversity.</a:t>
            </a:r>
            <a:endParaRPr b="1" i="0" sz="2325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465" name="Google Shape;465;p17"/>
          <p:cNvSpPr/>
          <p:nvPr/>
        </p:nvSpPr>
        <p:spPr>
          <a:xfrm>
            <a:off x="6427776" y="7103367"/>
            <a:ext cx="1482507" cy="3131284"/>
          </a:xfrm>
          <a:custGeom>
            <a:rect b="b" l="l" r="r" t="t"/>
            <a:pathLst>
              <a:path extrusionOk="0" h="3131284" w="1482507">
                <a:moveTo>
                  <a:pt x="0" y="0"/>
                </a:moveTo>
                <a:lnTo>
                  <a:pt x="1482507" y="0"/>
                </a:lnTo>
                <a:lnTo>
                  <a:pt x="1482507" y="3131285"/>
                </a:lnTo>
                <a:lnTo>
                  <a:pt x="0" y="3131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103" r="-10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894e50b32_0_4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536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31894e50b32_0_4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31894e50b32_0_4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31894e50b32_0_4"/>
          <p:cNvSpPr txBox="1"/>
          <p:nvPr/>
        </p:nvSpPr>
        <p:spPr>
          <a:xfrm>
            <a:off x="3949350" y="3444550"/>
            <a:ext cx="10202100" cy="30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-US" sz="1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PROTOTYPE</a:t>
            </a:r>
            <a:endParaRPr b="0" i="0" sz="15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31894e50b32_0_4"/>
          <p:cNvSpPr txBox="1"/>
          <p:nvPr/>
        </p:nvSpPr>
        <p:spPr>
          <a:xfrm>
            <a:off x="6558225" y="1662900"/>
            <a:ext cx="1176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894e50b32_0_31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536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31894e50b32_0_31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31894e50b32_0_31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31894e50b32_0_31"/>
          <p:cNvSpPr txBox="1"/>
          <p:nvPr/>
        </p:nvSpPr>
        <p:spPr>
          <a:xfrm>
            <a:off x="6558225" y="1662900"/>
            <a:ext cx="1176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31894e50b32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reencoded.png" id="107" name="Google Shape;107;p2"/>
          <p:cNvSpPr/>
          <p:nvPr/>
        </p:nvSpPr>
        <p:spPr>
          <a:xfrm>
            <a:off x="0" y="0"/>
            <a:ext cx="6376737" cy="10287000"/>
          </a:xfrm>
          <a:custGeom>
            <a:rect b="b" l="l" r="r" t="t"/>
            <a:pathLst>
              <a:path extrusionOk="0" h="10287000" w="6376737">
                <a:moveTo>
                  <a:pt x="0" y="0"/>
                </a:moveTo>
                <a:lnTo>
                  <a:pt x="6376737" y="0"/>
                </a:lnTo>
                <a:lnTo>
                  <a:pt x="6376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770" r="-377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6395055" y="976676"/>
            <a:ext cx="7693819" cy="990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Brain Storming</a:t>
            </a:r>
            <a:endParaRPr b="0" i="0" sz="60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6389340" y="2768863"/>
            <a:ext cx="703803" cy="703803"/>
            <a:chOff x="0" y="0"/>
            <a:chExt cx="938403" cy="938403"/>
          </a:xfrm>
        </p:grpSpPr>
        <p:sp>
          <p:nvSpPr>
            <p:cNvPr id="110" name="Google Shape;110;p2"/>
            <p:cNvSpPr/>
            <p:nvPr/>
          </p:nvSpPr>
          <p:spPr>
            <a:xfrm>
              <a:off x="7620" y="7620"/>
              <a:ext cx="923163" cy="923163"/>
            </a:xfrm>
            <a:custGeom>
              <a:rect b="b" l="l" r="r" t="t"/>
              <a:pathLst>
                <a:path extrusionOk="0"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0" y="0"/>
              <a:ext cx="938403" cy="938403"/>
            </a:xfrm>
            <a:custGeom>
              <a:rect b="b" l="l" r="r" t="t"/>
              <a:pathLst>
                <a:path extrusionOk="0"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2"/>
          <p:cNvSpPr txBox="1"/>
          <p:nvPr/>
        </p:nvSpPr>
        <p:spPr>
          <a:xfrm>
            <a:off x="6657945" y="2956625"/>
            <a:ext cx="166628" cy="394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36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7395180" y="2765053"/>
            <a:ext cx="3846909" cy="4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Identify Threats</a:t>
            </a:r>
            <a:endParaRPr b="0" i="0" sz="30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7395180" y="3354116"/>
            <a:ext cx="4627006" cy="2054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Brainstorm the key threats facing endangered species, such as deforestation, overhunting, pollution, and climate change.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grpSp>
        <p:nvGrpSpPr>
          <p:cNvPr id="115" name="Google Shape;115;p2"/>
          <p:cNvGrpSpPr/>
          <p:nvPr/>
        </p:nvGrpSpPr>
        <p:grpSpPr>
          <a:xfrm>
            <a:off x="12324189" y="2768863"/>
            <a:ext cx="703802" cy="703803"/>
            <a:chOff x="0" y="0"/>
            <a:chExt cx="938403" cy="938403"/>
          </a:xfrm>
        </p:grpSpPr>
        <p:sp>
          <p:nvSpPr>
            <p:cNvPr id="116" name="Google Shape;116;p2"/>
            <p:cNvSpPr/>
            <p:nvPr/>
          </p:nvSpPr>
          <p:spPr>
            <a:xfrm>
              <a:off x="7620" y="7620"/>
              <a:ext cx="923163" cy="923163"/>
            </a:xfrm>
            <a:custGeom>
              <a:rect b="b" l="l" r="r" t="t"/>
              <a:pathLst>
                <a:path extrusionOk="0"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0" y="0"/>
              <a:ext cx="938403" cy="938403"/>
            </a:xfrm>
            <a:custGeom>
              <a:rect b="b" l="l" r="r" t="t"/>
              <a:pathLst>
                <a:path extrusionOk="0"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2"/>
          <p:cNvSpPr txBox="1"/>
          <p:nvPr/>
        </p:nvSpPr>
        <p:spPr>
          <a:xfrm>
            <a:off x="12544930" y="2956625"/>
            <a:ext cx="262176" cy="394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36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3330029" y="2765053"/>
            <a:ext cx="3846909" cy="4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Explore Solutions</a:t>
            </a:r>
            <a:endParaRPr b="0" i="0" sz="30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3330029" y="3354116"/>
            <a:ext cx="4627006" cy="3038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Generate ideas for effective conservation strategies, including habitat restoration, anti-poaching measures, sustainable resource management, and public awareness campaigns.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grpSp>
        <p:nvGrpSpPr>
          <p:cNvPr id="121" name="Google Shape;121;p2"/>
          <p:cNvGrpSpPr/>
          <p:nvPr/>
        </p:nvGrpSpPr>
        <p:grpSpPr>
          <a:xfrm>
            <a:off x="6389340" y="7041183"/>
            <a:ext cx="703803" cy="703803"/>
            <a:chOff x="0" y="0"/>
            <a:chExt cx="938403" cy="938403"/>
          </a:xfrm>
        </p:grpSpPr>
        <p:sp>
          <p:nvSpPr>
            <p:cNvPr id="122" name="Google Shape;122;p2"/>
            <p:cNvSpPr/>
            <p:nvPr/>
          </p:nvSpPr>
          <p:spPr>
            <a:xfrm>
              <a:off x="7620" y="7620"/>
              <a:ext cx="923163" cy="923163"/>
            </a:xfrm>
            <a:custGeom>
              <a:rect b="b" l="l" r="r" t="t"/>
              <a:pathLst>
                <a:path extrusionOk="0"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0" y="0"/>
              <a:ext cx="938403" cy="938403"/>
            </a:xfrm>
            <a:custGeom>
              <a:rect b="b" l="l" r="r" t="t"/>
              <a:pathLst>
                <a:path extrusionOk="0"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2"/>
          <p:cNvSpPr txBox="1"/>
          <p:nvPr/>
        </p:nvSpPr>
        <p:spPr>
          <a:xfrm>
            <a:off x="6610976" y="7228944"/>
            <a:ext cx="260390" cy="394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36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7395180" y="7037373"/>
            <a:ext cx="3846909" cy="4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Collaborate</a:t>
            </a:r>
            <a:endParaRPr b="0" i="0" sz="30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" name="Google Shape;126;p2"/>
          <p:cNvGrpSpPr/>
          <p:nvPr/>
        </p:nvGrpSpPr>
        <p:grpSpPr>
          <a:xfrm>
            <a:off x="12324189" y="7041183"/>
            <a:ext cx="703802" cy="703803"/>
            <a:chOff x="0" y="0"/>
            <a:chExt cx="938403" cy="938403"/>
          </a:xfrm>
        </p:grpSpPr>
        <p:sp>
          <p:nvSpPr>
            <p:cNvPr id="127" name="Google Shape;127;p2"/>
            <p:cNvSpPr/>
            <p:nvPr/>
          </p:nvSpPr>
          <p:spPr>
            <a:xfrm>
              <a:off x="7620" y="7620"/>
              <a:ext cx="923163" cy="923163"/>
            </a:xfrm>
            <a:custGeom>
              <a:rect b="b" l="l" r="r" t="t"/>
              <a:pathLst>
                <a:path extrusionOk="0"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0" y="0"/>
              <a:ext cx="938403" cy="938403"/>
            </a:xfrm>
            <a:custGeom>
              <a:rect b="b" l="l" r="r" t="t"/>
              <a:pathLst>
                <a:path extrusionOk="0"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2"/>
          <p:cNvSpPr txBox="1"/>
          <p:nvPr/>
        </p:nvSpPr>
        <p:spPr>
          <a:xfrm>
            <a:off x="12523500" y="7228944"/>
            <a:ext cx="305217" cy="394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36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3330029" y="7037373"/>
            <a:ext cx="3846909" cy="4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Prioritize</a:t>
            </a:r>
            <a:endParaRPr b="0" i="0" sz="30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13330029" y="7626435"/>
            <a:ext cx="4627006" cy="2054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Analyze the potential impact and feasibility of different ideas, and prioritize the most effective and impactful solutions.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7606100" y="7441949"/>
            <a:ext cx="5013204" cy="2611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Encourage cross-functional teamwork and engage with stakeholders, including policymakers, NGOs, and local communities, to develop a comprehensive action 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894e50b32_0_40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536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31894e50b32_0_40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31894e50b32_0_40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31894e50b32_0_40"/>
          <p:cNvSpPr txBox="1"/>
          <p:nvPr/>
        </p:nvSpPr>
        <p:spPr>
          <a:xfrm>
            <a:off x="6558225" y="1662900"/>
            <a:ext cx="1176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g31894e50b32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8"/>
          <p:cNvSpPr txBox="1"/>
          <p:nvPr/>
        </p:nvSpPr>
        <p:spPr>
          <a:xfrm>
            <a:off x="5747529" y="3471332"/>
            <a:ext cx="6792941" cy="308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10"/>
              <a:buFont typeface="Arial"/>
              <a:buNone/>
            </a:pPr>
            <a:r>
              <a:rPr b="0" i="0" lang="en-US" sz="11810" u="none" cap="none" strike="noStrike">
                <a:solidFill>
                  <a:srgbClr val="000000"/>
                </a:solidFill>
                <a:latin typeface="Oranienbaum"/>
                <a:ea typeface="Oranienbaum"/>
                <a:cs typeface="Oranienbaum"/>
                <a:sym typeface="Oranienbaum"/>
              </a:rPr>
              <a:t>THANK</a:t>
            </a:r>
            <a:endParaRPr b="0" i="0" sz="11810" u="none" cap="none" strike="noStrike">
              <a:solidFill>
                <a:srgbClr val="000000"/>
              </a:solidFill>
              <a:latin typeface="Oranienbaum"/>
              <a:ea typeface="Oranienbaum"/>
              <a:cs typeface="Oranienbaum"/>
              <a:sym typeface="Oranienba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10"/>
              <a:buFont typeface="Arial"/>
              <a:buNone/>
            </a:pPr>
            <a:r>
              <a:rPr b="0" i="0" lang="en-US" sz="11810" u="none" cap="none" strike="noStrike">
                <a:solidFill>
                  <a:srgbClr val="000000"/>
                </a:solidFill>
                <a:latin typeface="Oranienbaum"/>
                <a:ea typeface="Oranienbaum"/>
                <a:cs typeface="Oranienbaum"/>
                <a:sym typeface="Oranienbaum"/>
              </a:rPr>
              <a:t>YOU</a:t>
            </a:r>
            <a:endParaRPr b="0" i="0" sz="11810" u="none" cap="none" strike="noStrike">
              <a:solidFill>
                <a:srgbClr val="000000"/>
              </a:solidFill>
              <a:latin typeface="Oranienbaum"/>
              <a:ea typeface="Oranienbaum"/>
              <a:cs typeface="Oranienbaum"/>
              <a:sym typeface="Oranienba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3"/>
          <p:cNvGrpSpPr/>
          <p:nvPr/>
        </p:nvGrpSpPr>
        <p:grpSpPr>
          <a:xfrm>
            <a:off x="1371028" y="2643759"/>
            <a:ext cx="2387727" cy="1101281"/>
            <a:chOff x="0" y="-95250"/>
            <a:chExt cx="3183636" cy="1468374"/>
          </a:xfrm>
        </p:grpSpPr>
        <p:sp>
          <p:nvSpPr>
            <p:cNvPr id="144" name="Google Shape;144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0" y="-95250"/>
              <a:ext cx="3183636" cy="14683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Habitat Loss</a:t>
              </a:r>
              <a:endParaRPr b="0" i="0" sz="30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15041308" y="2749200"/>
            <a:ext cx="2387727" cy="1094137"/>
            <a:chOff x="0" y="-85725"/>
            <a:chExt cx="3183636" cy="1458849"/>
          </a:xfrm>
        </p:grpSpPr>
        <p:sp>
          <p:nvSpPr>
            <p:cNvPr id="148" name="Google Shape;148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Pollution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11251120" y="2721768"/>
            <a:ext cx="2387727" cy="1094137"/>
            <a:chOff x="0" y="-85725"/>
            <a:chExt cx="3183636" cy="1458849"/>
          </a:xfrm>
        </p:grpSpPr>
        <p:sp>
          <p:nvSpPr>
            <p:cNvPr id="152" name="Google Shape;152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Illegal Trade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3"/>
          <p:cNvGrpSpPr/>
          <p:nvPr/>
        </p:nvGrpSpPr>
        <p:grpSpPr>
          <a:xfrm>
            <a:off x="7982140" y="2698908"/>
            <a:ext cx="2387727" cy="1094137"/>
            <a:chOff x="0" y="-85725"/>
            <a:chExt cx="3183636" cy="1458849"/>
          </a:xfrm>
        </p:grpSpPr>
        <p:sp>
          <p:nvSpPr>
            <p:cNvPr id="156" name="Google Shape;156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Poaching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3"/>
          <p:cNvGrpSpPr/>
          <p:nvPr/>
        </p:nvGrpSpPr>
        <p:grpSpPr>
          <a:xfrm>
            <a:off x="4873180" y="2721768"/>
            <a:ext cx="2387727" cy="1094137"/>
            <a:chOff x="0" y="-85725"/>
            <a:chExt cx="3183636" cy="1458849"/>
          </a:xfrm>
        </p:grpSpPr>
        <p:sp>
          <p:nvSpPr>
            <p:cNvPr id="160" name="Google Shape;160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Climate Change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3"/>
          <p:cNvGrpSpPr/>
          <p:nvPr/>
        </p:nvGrpSpPr>
        <p:grpSpPr>
          <a:xfrm>
            <a:off x="14995588" y="4353974"/>
            <a:ext cx="2387727" cy="1094137"/>
            <a:chOff x="0" y="-85725"/>
            <a:chExt cx="3183636" cy="1458849"/>
          </a:xfrm>
        </p:grpSpPr>
        <p:sp>
          <p:nvSpPr>
            <p:cNvPr id="164" name="Google Shape;164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Captive Breedings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3"/>
          <p:cNvGrpSpPr/>
          <p:nvPr/>
        </p:nvGrpSpPr>
        <p:grpSpPr>
          <a:xfrm>
            <a:off x="11424856" y="4353974"/>
            <a:ext cx="2387727" cy="1094137"/>
            <a:chOff x="0" y="-85725"/>
            <a:chExt cx="3183636" cy="1458849"/>
          </a:xfrm>
        </p:grpSpPr>
        <p:sp>
          <p:nvSpPr>
            <p:cNvPr id="168" name="Google Shape;168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Protected Areas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8142160" y="4376834"/>
            <a:ext cx="2387727" cy="1094137"/>
            <a:chOff x="0" y="-85725"/>
            <a:chExt cx="3183636" cy="1458849"/>
          </a:xfrm>
        </p:grpSpPr>
        <p:sp>
          <p:nvSpPr>
            <p:cNvPr id="172" name="Google Shape;172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Human Impact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5019484" y="4376834"/>
            <a:ext cx="2387727" cy="1094137"/>
            <a:chOff x="0" y="-85725"/>
            <a:chExt cx="3183636" cy="1458849"/>
          </a:xfrm>
        </p:grpSpPr>
        <p:sp>
          <p:nvSpPr>
            <p:cNvPr id="176" name="Google Shape;176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Biodiversity Loss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3"/>
          <p:cNvGrpSpPr/>
          <p:nvPr/>
        </p:nvGrpSpPr>
        <p:grpSpPr>
          <a:xfrm>
            <a:off x="1448752" y="4376834"/>
            <a:ext cx="2387727" cy="1094137"/>
            <a:chOff x="0" y="-85725"/>
            <a:chExt cx="3183636" cy="1458849"/>
          </a:xfrm>
        </p:grpSpPr>
        <p:sp>
          <p:nvSpPr>
            <p:cNvPr id="180" name="Google Shape;180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Invasive Species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3"/>
          <p:cNvGrpSpPr/>
          <p:nvPr/>
        </p:nvGrpSpPr>
        <p:grpSpPr>
          <a:xfrm>
            <a:off x="1371028" y="5874166"/>
            <a:ext cx="2387727" cy="1094137"/>
            <a:chOff x="0" y="-85725"/>
            <a:chExt cx="3183636" cy="1458849"/>
          </a:xfrm>
        </p:grpSpPr>
        <p:sp>
          <p:nvSpPr>
            <p:cNvPr id="184" name="Google Shape;184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Reforestation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5041308" y="5972464"/>
            <a:ext cx="2387727" cy="1094137"/>
            <a:chOff x="0" y="-85725"/>
            <a:chExt cx="3183636" cy="1458849"/>
          </a:xfrm>
        </p:grpSpPr>
        <p:sp>
          <p:nvSpPr>
            <p:cNvPr id="188" name="Google Shape;188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Deforestation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11251120" y="5945032"/>
            <a:ext cx="2387727" cy="1094137"/>
            <a:chOff x="0" y="-85725"/>
            <a:chExt cx="3183636" cy="1458849"/>
          </a:xfrm>
        </p:grpSpPr>
        <p:sp>
          <p:nvSpPr>
            <p:cNvPr id="192" name="Google Shape;192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Conservation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3"/>
          <p:cNvGrpSpPr/>
          <p:nvPr/>
        </p:nvGrpSpPr>
        <p:grpSpPr>
          <a:xfrm>
            <a:off x="7982140" y="5922171"/>
            <a:ext cx="2387727" cy="1094137"/>
            <a:chOff x="0" y="-85725"/>
            <a:chExt cx="3183636" cy="1458849"/>
          </a:xfrm>
        </p:grpSpPr>
        <p:sp>
          <p:nvSpPr>
            <p:cNvPr id="196" name="Google Shape;196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Anti-Poaching Initiatives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>
            <a:off x="4873180" y="5945032"/>
            <a:ext cx="2387727" cy="1094137"/>
            <a:chOff x="0" y="-85725"/>
            <a:chExt cx="3183636" cy="1458849"/>
          </a:xfrm>
        </p:grpSpPr>
        <p:sp>
          <p:nvSpPr>
            <p:cNvPr id="200" name="Google Shape;200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Habitat</a:t>
              </a:r>
              <a:r>
                <a:rPr b="1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Restoration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3"/>
          <p:cNvGrpSpPr/>
          <p:nvPr/>
        </p:nvGrpSpPr>
        <p:grpSpPr>
          <a:xfrm>
            <a:off x="8142160" y="7920137"/>
            <a:ext cx="2387727" cy="1094137"/>
            <a:chOff x="0" y="-85725"/>
            <a:chExt cx="3183636" cy="1458849"/>
          </a:xfrm>
        </p:grpSpPr>
        <p:sp>
          <p:nvSpPr>
            <p:cNvPr id="204" name="Google Shape;204;p3"/>
            <p:cNvSpPr/>
            <p:nvPr/>
          </p:nvSpPr>
          <p:spPr>
            <a:xfrm>
              <a:off x="19050" y="19050"/>
              <a:ext cx="3145536" cy="1335024"/>
            </a:xfrm>
            <a:custGeom>
              <a:rect b="b" l="l" r="r" t="t"/>
              <a:pathLst>
                <a:path extrusionOk="0"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0" y="0"/>
              <a:ext cx="3183636" cy="1373124"/>
            </a:xfrm>
            <a:custGeom>
              <a:rect b="b" l="l" r="r" t="t"/>
              <a:pathLst>
                <a:path extrusionOk="0"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31136C"/>
                  </a:solidFill>
                  <a:latin typeface="Arial"/>
                  <a:ea typeface="Arial"/>
                  <a:cs typeface="Arial"/>
                  <a:sym typeface="Arial"/>
                </a:rPr>
                <a:t>Biodiversity</a:t>
              </a:r>
              <a:endParaRPr b="0" i="0" sz="2700" u="none" cap="none" strike="noStrike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3"/>
          <p:cNvSpPr txBox="1"/>
          <p:nvPr/>
        </p:nvSpPr>
        <p:spPr>
          <a:xfrm>
            <a:off x="1374999" y="839515"/>
            <a:ext cx="7693819" cy="990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Brain Storming</a:t>
            </a:r>
            <a:endParaRPr b="0" i="0" sz="60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/>
          <p:nvPr/>
        </p:nvSpPr>
        <p:spPr>
          <a:xfrm>
            <a:off x="609600" y="4641433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3429000" y="5012255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reencoded.png" id="218" name="Google Shape;218;p4"/>
          <p:cNvSpPr/>
          <p:nvPr/>
        </p:nvSpPr>
        <p:spPr>
          <a:xfrm>
            <a:off x="11598442" y="-24063"/>
            <a:ext cx="6689558" cy="10287000"/>
          </a:xfrm>
          <a:custGeom>
            <a:rect b="b" l="l" r="r" t="t"/>
            <a:pathLst>
              <a:path extrusionOk="0" h="10287000" w="6689558">
                <a:moveTo>
                  <a:pt x="0" y="0"/>
                </a:moveTo>
                <a:lnTo>
                  <a:pt x="6689558" y="0"/>
                </a:lnTo>
                <a:lnTo>
                  <a:pt x="66895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256" r="-12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169178" y="697335"/>
            <a:ext cx="7912596" cy="1017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25"/>
              <a:buFont typeface="Arial"/>
              <a:buNone/>
            </a:pPr>
            <a:r>
              <a:rPr b="0" i="0" lang="en-US" sz="6225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Mind Mapping</a:t>
            </a:r>
            <a:endParaRPr b="0" i="0" sz="6225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965616" y="2884394"/>
            <a:ext cx="1107662" cy="34290"/>
          </a:xfrm>
          <a:custGeom>
            <a:rect b="b" l="l" r="r" t="t"/>
            <a:pathLst>
              <a:path extrusionOk="0" h="45720" w="1476883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lnTo>
                  <a:pt x="1454023" y="0"/>
                </a:lnTo>
                <a:cubicBezTo>
                  <a:pt x="1466596" y="0"/>
                  <a:pt x="1476883" y="10287"/>
                  <a:pt x="1476883" y="22860"/>
                </a:cubicBezTo>
                <a:cubicBezTo>
                  <a:pt x="1476883" y="35433"/>
                  <a:pt x="1466596" y="45720"/>
                  <a:pt x="1454023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4A2C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4"/>
          <p:cNvGrpSpPr/>
          <p:nvPr/>
        </p:nvGrpSpPr>
        <p:grpSpPr>
          <a:xfrm>
            <a:off x="282138" y="2539885"/>
            <a:ext cx="723519" cy="723519"/>
            <a:chOff x="0" y="0"/>
            <a:chExt cx="964692" cy="964692"/>
          </a:xfrm>
        </p:grpSpPr>
        <p:sp>
          <p:nvSpPr>
            <p:cNvPr id="222" name="Google Shape;222;p4"/>
            <p:cNvSpPr/>
            <p:nvPr/>
          </p:nvSpPr>
          <p:spPr>
            <a:xfrm>
              <a:off x="7620" y="7620"/>
              <a:ext cx="949452" cy="949452"/>
            </a:xfrm>
            <a:custGeom>
              <a:rect b="b" l="l" r="r" t="t"/>
              <a:pathLst>
                <a:path extrusionOk="0" h="949452" w="949452">
                  <a:moveTo>
                    <a:pt x="0" y="177292"/>
                  </a:moveTo>
                  <a:cubicBezTo>
                    <a:pt x="0" y="79375"/>
                    <a:pt x="79375" y="0"/>
                    <a:pt x="177292" y="0"/>
                  </a:cubicBezTo>
                  <a:lnTo>
                    <a:pt x="772160" y="0"/>
                  </a:lnTo>
                  <a:cubicBezTo>
                    <a:pt x="870077" y="0"/>
                    <a:pt x="949452" y="79375"/>
                    <a:pt x="949452" y="177292"/>
                  </a:cubicBezTo>
                  <a:lnTo>
                    <a:pt x="949452" y="772160"/>
                  </a:lnTo>
                  <a:cubicBezTo>
                    <a:pt x="949452" y="870077"/>
                    <a:pt x="870077" y="949452"/>
                    <a:pt x="772160" y="949452"/>
                  </a:cubicBezTo>
                  <a:lnTo>
                    <a:pt x="177292" y="949452"/>
                  </a:lnTo>
                  <a:cubicBezTo>
                    <a:pt x="79375" y="949452"/>
                    <a:pt x="0" y="870077"/>
                    <a:pt x="0" y="772160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0" y="0"/>
              <a:ext cx="964692" cy="964692"/>
            </a:xfrm>
            <a:custGeom>
              <a:rect b="b" l="l" r="r" t="t"/>
              <a:pathLst>
                <a:path extrusionOk="0" h="964692" w="964692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cubicBezTo>
                    <a:pt x="881888" y="0"/>
                    <a:pt x="964692" y="82804"/>
                    <a:pt x="964692" y="184912"/>
                  </a:cubicBezTo>
                  <a:lnTo>
                    <a:pt x="964692" y="779780"/>
                  </a:lnTo>
                  <a:lnTo>
                    <a:pt x="957072" y="779780"/>
                  </a:lnTo>
                  <a:lnTo>
                    <a:pt x="964692" y="779780"/>
                  </a:lnTo>
                  <a:cubicBezTo>
                    <a:pt x="964692" y="881888"/>
                    <a:pt x="881888" y="964692"/>
                    <a:pt x="779780" y="964692"/>
                  </a:cubicBezTo>
                  <a:lnTo>
                    <a:pt x="779780" y="957072"/>
                  </a:lnTo>
                  <a:lnTo>
                    <a:pt x="779780" y="964692"/>
                  </a:lnTo>
                  <a:lnTo>
                    <a:pt x="184912" y="964692"/>
                  </a:lnTo>
                  <a:lnTo>
                    <a:pt x="184912" y="957072"/>
                  </a:lnTo>
                  <a:lnTo>
                    <a:pt x="184912" y="964692"/>
                  </a:lnTo>
                  <a:cubicBezTo>
                    <a:pt x="82804" y="964692"/>
                    <a:pt x="0" y="881888"/>
                    <a:pt x="0" y="779780"/>
                  </a:cubicBezTo>
                  <a:lnTo>
                    <a:pt x="0" y="184912"/>
                  </a:lnTo>
                  <a:lnTo>
                    <a:pt x="7620" y="184912"/>
                  </a:lnTo>
                  <a:lnTo>
                    <a:pt x="0" y="184912"/>
                  </a:lnTo>
                  <a:moveTo>
                    <a:pt x="15240" y="184912"/>
                  </a:moveTo>
                  <a:lnTo>
                    <a:pt x="15240" y="779780"/>
                  </a:lnTo>
                  <a:lnTo>
                    <a:pt x="7620" y="779780"/>
                  </a:lnTo>
                  <a:lnTo>
                    <a:pt x="15240" y="779780"/>
                  </a:lnTo>
                  <a:cubicBezTo>
                    <a:pt x="15240" y="873506"/>
                    <a:pt x="91186" y="949452"/>
                    <a:pt x="184912" y="949452"/>
                  </a:cubicBezTo>
                  <a:lnTo>
                    <a:pt x="779780" y="949452"/>
                  </a:lnTo>
                  <a:cubicBezTo>
                    <a:pt x="873506" y="949452"/>
                    <a:pt x="949452" y="873506"/>
                    <a:pt x="949452" y="779780"/>
                  </a:cubicBezTo>
                  <a:lnTo>
                    <a:pt x="949452" y="184912"/>
                  </a:lnTo>
                  <a:lnTo>
                    <a:pt x="957072" y="184912"/>
                  </a:lnTo>
                  <a:lnTo>
                    <a:pt x="949452" y="184912"/>
                  </a:lnTo>
                  <a:cubicBezTo>
                    <a:pt x="949452" y="91186"/>
                    <a:pt x="873506" y="15240"/>
                    <a:pt x="779780" y="15240"/>
                  </a:cubicBezTo>
                  <a:lnTo>
                    <a:pt x="184912" y="15240"/>
                  </a:lnTo>
                  <a:lnTo>
                    <a:pt x="184912" y="7620"/>
                  </a:lnTo>
                  <a:lnTo>
                    <a:pt x="184912" y="15240"/>
                  </a:lnTo>
                  <a:cubicBezTo>
                    <a:pt x="91186" y="15240"/>
                    <a:pt x="15240" y="91186"/>
                    <a:pt x="15240" y="184912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4"/>
          <p:cNvSpPr txBox="1"/>
          <p:nvPr/>
        </p:nvSpPr>
        <p:spPr>
          <a:xfrm>
            <a:off x="558064" y="2740388"/>
            <a:ext cx="171450" cy="398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75"/>
              <a:buFont typeface="Arial"/>
              <a:buNone/>
            </a:pPr>
            <a:r>
              <a:rPr b="0" i="0" lang="en-US" sz="3675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3675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"/>
          <p:cNvSpPr txBox="1"/>
          <p:nvPr/>
        </p:nvSpPr>
        <p:spPr>
          <a:xfrm>
            <a:off x="2814318" y="2587585"/>
            <a:ext cx="69756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5"/>
              <a:buFont typeface="Arial"/>
              <a:buNone/>
            </a:pPr>
            <a:r>
              <a:rPr b="1" i="0" lang="en-US" sz="3075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Identify Key Factors</a:t>
            </a:r>
            <a:endParaRPr b="1" i="0" sz="3075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2119940" y="3095074"/>
            <a:ext cx="9285267" cy="152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Deforestation</a:t>
            </a:r>
            <a:endParaRPr b="0" i="0" sz="36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Urbanization</a:t>
            </a:r>
            <a:endParaRPr b="0" i="0" sz="36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Agricultural expansion</a:t>
            </a:r>
            <a:endParaRPr b="0" i="0" sz="36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965616" y="5351130"/>
            <a:ext cx="1107662" cy="34290"/>
          </a:xfrm>
          <a:custGeom>
            <a:rect b="b" l="l" r="r" t="t"/>
            <a:pathLst>
              <a:path extrusionOk="0" h="45720" w="1476883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lnTo>
                  <a:pt x="1454023" y="0"/>
                </a:lnTo>
                <a:cubicBezTo>
                  <a:pt x="1466596" y="0"/>
                  <a:pt x="1476883" y="10287"/>
                  <a:pt x="1476883" y="22860"/>
                </a:cubicBezTo>
                <a:cubicBezTo>
                  <a:pt x="1476883" y="35433"/>
                  <a:pt x="1466596" y="45720"/>
                  <a:pt x="1454023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4A2C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4"/>
          <p:cNvGrpSpPr/>
          <p:nvPr/>
        </p:nvGrpSpPr>
        <p:grpSpPr>
          <a:xfrm>
            <a:off x="282138" y="5006624"/>
            <a:ext cx="723519" cy="723519"/>
            <a:chOff x="0" y="0"/>
            <a:chExt cx="964692" cy="964692"/>
          </a:xfrm>
        </p:grpSpPr>
        <p:sp>
          <p:nvSpPr>
            <p:cNvPr id="229" name="Google Shape;229;p4"/>
            <p:cNvSpPr/>
            <p:nvPr/>
          </p:nvSpPr>
          <p:spPr>
            <a:xfrm>
              <a:off x="7620" y="7620"/>
              <a:ext cx="949452" cy="949452"/>
            </a:xfrm>
            <a:custGeom>
              <a:rect b="b" l="l" r="r" t="t"/>
              <a:pathLst>
                <a:path extrusionOk="0" h="949452" w="949452">
                  <a:moveTo>
                    <a:pt x="0" y="177292"/>
                  </a:moveTo>
                  <a:cubicBezTo>
                    <a:pt x="0" y="79375"/>
                    <a:pt x="79375" y="0"/>
                    <a:pt x="177292" y="0"/>
                  </a:cubicBezTo>
                  <a:lnTo>
                    <a:pt x="772160" y="0"/>
                  </a:lnTo>
                  <a:cubicBezTo>
                    <a:pt x="870077" y="0"/>
                    <a:pt x="949452" y="79375"/>
                    <a:pt x="949452" y="177292"/>
                  </a:cubicBezTo>
                  <a:lnTo>
                    <a:pt x="949452" y="772160"/>
                  </a:lnTo>
                  <a:cubicBezTo>
                    <a:pt x="949452" y="870077"/>
                    <a:pt x="870077" y="949452"/>
                    <a:pt x="772160" y="949452"/>
                  </a:cubicBezTo>
                  <a:lnTo>
                    <a:pt x="177292" y="949452"/>
                  </a:lnTo>
                  <a:cubicBezTo>
                    <a:pt x="79375" y="949452"/>
                    <a:pt x="0" y="870077"/>
                    <a:pt x="0" y="772160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0" y="0"/>
              <a:ext cx="964692" cy="964692"/>
            </a:xfrm>
            <a:custGeom>
              <a:rect b="b" l="l" r="r" t="t"/>
              <a:pathLst>
                <a:path extrusionOk="0" h="964692" w="964692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cubicBezTo>
                    <a:pt x="881888" y="0"/>
                    <a:pt x="964692" y="82804"/>
                    <a:pt x="964692" y="184912"/>
                  </a:cubicBezTo>
                  <a:lnTo>
                    <a:pt x="964692" y="779780"/>
                  </a:lnTo>
                  <a:lnTo>
                    <a:pt x="957072" y="779780"/>
                  </a:lnTo>
                  <a:lnTo>
                    <a:pt x="964692" y="779780"/>
                  </a:lnTo>
                  <a:cubicBezTo>
                    <a:pt x="964692" y="881888"/>
                    <a:pt x="881888" y="964692"/>
                    <a:pt x="779780" y="964692"/>
                  </a:cubicBezTo>
                  <a:lnTo>
                    <a:pt x="779780" y="957072"/>
                  </a:lnTo>
                  <a:lnTo>
                    <a:pt x="779780" y="964692"/>
                  </a:lnTo>
                  <a:lnTo>
                    <a:pt x="184912" y="964692"/>
                  </a:lnTo>
                  <a:lnTo>
                    <a:pt x="184912" y="957072"/>
                  </a:lnTo>
                  <a:lnTo>
                    <a:pt x="184912" y="964692"/>
                  </a:lnTo>
                  <a:cubicBezTo>
                    <a:pt x="82804" y="964692"/>
                    <a:pt x="0" y="881888"/>
                    <a:pt x="0" y="779780"/>
                  </a:cubicBezTo>
                  <a:lnTo>
                    <a:pt x="0" y="184912"/>
                  </a:lnTo>
                  <a:lnTo>
                    <a:pt x="7620" y="184912"/>
                  </a:lnTo>
                  <a:lnTo>
                    <a:pt x="0" y="184912"/>
                  </a:lnTo>
                  <a:moveTo>
                    <a:pt x="15240" y="184912"/>
                  </a:moveTo>
                  <a:lnTo>
                    <a:pt x="15240" y="779780"/>
                  </a:lnTo>
                  <a:lnTo>
                    <a:pt x="7620" y="779780"/>
                  </a:lnTo>
                  <a:lnTo>
                    <a:pt x="15240" y="779780"/>
                  </a:lnTo>
                  <a:cubicBezTo>
                    <a:pt x="15240" y="873506"/>
                    <a:pt x="91186" y="949452"/>
                    <a:pt x="184912" y="949452"/>
                  </a:cubicBezTo>
                  <a:lnTo>
                    <a:pt x="779780" y="949452"/>
                  </a:lnTo>
                  <a:cubicBezTo>
                    <a:pt x="873506" y="949452"/>
                    <a:pt x="949452" y="873506"/>
                    <a:pt x="949452" y="779780"/>
                  </a:cubicBezTo>
                  <a:lnTo>
                    <a:pt x="949452" y="184912"/>
                  </a:lnTo>
                  <a:lnTo>
                    <a:pt x="957072" y="184912"/>
                  </a:lnTo>
                  <a:lnTo>
                    <a:pt x="949452" y="184912"/>
                  </a:lnTo>
                  <a:cubicBezTo>
                    <a:pt x="949452" y="91186"/>
                    <a:pt x="873506" y="15240"/>
                    <a:pt x="779780" y="15240"/>
                  </a:cubicBezTo>
                  <a:lnTo>
                    <a:pt x="184912" y="15240"/>
                  </a:lnTo>
                  <a:lnTo>
                    <a:pt x="184912" y="7620"/>
                  </a:lnTo>
                  <a:lnTo>
                    <a:pt x="184912" y="15240"/>
                  </a:lnTo>
                  <a:cubicBezTo>
                    <a:pt x="91186" y="15240"/>
                    <a:pt x="15240" y="91186"/>
                    <a:pt x="15240" y="184912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4"/>
          <p:cNvSpPr txBox="1"/>
          <p:nvPr/>
        </p:nvSpPr>
        <p:spPr>
          <a:xfrm>
            <a:off x="508952" y="5207124"/>
            <a:ext cx="269676" cy="398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75"/>
              <a:buFont typeface="Arial"/>
              <a:buNone/>
            </a:pPr>
            <a:r>
              <a:rPr b="0" i="0" lang="en-US" sz="3675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3675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"/>
          <p:cNvSpPr txBox="1"/>
          <p:nvPr/>
        </p:nvSpPr>
        <p:spPr>
          <a:xfrm>
            <a:off x="2057607" y="5067484"/>
            <a:ext cx="4962764" cy="490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5"/>
              <a:buFont typeface="Arial"/>
              <a:buNone/>
            </a:pPr>
            <a:r>
              <a:rPr b="1" i="0" lang="en-US" sz="3075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Climate Change</a:t>
            </a:r>
            <a:endParaRPr b="1" i="0" sz="3075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4"/>
          <p:cNvSpPr txBox="1"/>
          <p:nvPr/>
        </p:nvSpPr>
        <p:spPr>
          <a:xfrm>
            <a:off x="1981510" y="5600546"/>
            <a:ext cx="9285267" cy="152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2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Rising temperatures</a:t>
            </a:r>
            <a:endParaRPr b="0" i="0" sz="32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242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Melting ice caps</a:t>
            </a:r>
            <a:endParaRPr b="0" i="0" sz="32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242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Changing rainfall patterns</a:t>
            </a:r>
            <a:endParaRPr b="0" i="0" sz="32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965616" y="8275066"/>
            <a:ext cx="1107662" cy="34290"/>
          </a:xfrm>
          <a:custGeom>
            <a:rect b="b" l="l" r="r" t="t"/>
            <a:pathLst>
              <a:path extrusionOk="0" h="45720" w="1476883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lnTo>
                  <a:pt x="1454023" y="0"/>
                </a:lnTo>
                <a:cubicBezTo>
                  <a:pt x="1466596" y="0"/>
                  <a:pt x="1476883" y="10287"/>
                  <a:pt x="1476883" y="22860"/>
                </a:cubicBezTo>
                <a:cubicBezTo>
                  <a:pt x="1476883" y="35433"/>
                  <a:pt x="1466596" y="45720"/>
                  <a:pt x="1454023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4A2C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4"/>
          <p:cNvGrpSpPr/>
          <p:nvPr/>
        </p:nvGrpSpPr>
        <p:grpSpPr>
          <a:xfrm>
            <a:off x="282138" y="7930560"/>
            <a:ext cx="723519" cy="723519"/>
            <a:chOff x="0" y="0"/>
            <a:chExt cx="964692" cy="964692"/>
          </a:xfrm>
        </p:grpSpPr>
        <p:sp>
          <p:nvSpPr>
            <p:cNvPr id="236" name="Google Shape;236;p4"/>
            <p:cNvSpPr/>
            <p:nvPr/>
          </p:nvSpPr>
          <p:spPr>
            <a:xfrm>
              <a:off x="7620" y="7620"/>
              <a:ext cx="949452" cy="949452"/>
            </a:xfrm>
            <a:custGeom>
              <a:rect b="b" l="l" r="r" t="t"/>
              <a:pathLst>
                <a:path extrusionOk="0" h="949452" w="949452">
                  <a:moveTo>
                    <a:pt x="0" y="177292"/>
                  </a:moveTo>
                  <a:cubicBezTo>
                    <a:pt x="0" y="79375"/>
                    <a:pt x="79375" y="0"/>
                    <a:pt x="177292" y="0"/>
                  </a:cubicBezTo>
                  <a:lnTo>
                    <a:pt x="772160" y="0"/>
                  </a:lnTo>
                  <a:cubicBezTo>
                    <a:pt x="870077" y="0"/>
                    <a:pt x="949452" y="79375"/>
                    <a:pt x="949452" y="177292"/>
                  </a:cubicBezTo>
                  <a:lnTo>
                    <a:pt x="949452" y="772160"/>
                  </a:lnTo>
                  <a:cubicBezTo>
                    <a:pt x="949452" y="870077"/>
                    <a:pt x="870077" y="949452"/>
                    <a:pt x="772160" y="949452"/>
                  </a:cubicBezTo>
                  <a:lnTo>
                    <a:pt x="177292" y="949452"/>
                  </a:lnTo>
                  <a:cubicBezTo>
                    <a:pt x="79375" y="949452"/>
                    <a:pt x="0" y="870077"/>
                    <a:pt x="0" y="772160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0" y="0"/>
              <a:ext cx="964692" cy="964692"/>
            </a:xfrm>
            <a:custGeom>
              <a:rect b="b" l="l" r="r" t="t"/>
              <a:pathLst>
                <a:path extrusionOk="0" h="964692" w="964692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cubicBezTo>
                    <a:pt x="881888" y="0"/>
                    <a:pt x="964692" y="82804"/>
                    <a:pt x="964692" y="184912"/>
                  </a:cubicBezTo>
                  <a:lnTo>
                    <a:pt x="964692" y="779780"/>
                  </a:lnTo>
                  <a:lnTo>
                    <a:pt x="957072" y="779780"/>
                  </a:lnTo>
                  <a:lnTo>
                    <a:pt x="964692" y="779780"/>
                  </a:lnTo>
                  <a:cubicBezTo>
                    <a:pt x="964692" y="881888"/>
                    <a:pt x="881888" y="964692"/>
                    <a:pt x="779780" y="964692"/>
                  </a:cubicBezTo>
                  <a:lnTo>
                    <a:pt x="779780" y="957072"/>
                  </a:lnTo>
                  <a:lnTo>
                    <a:pt x="779780" y="964692"/>
                  </a:lnTo>
                  <a:lnTo>
                    <a:pt x="184912" y="964692"/>
                  </a:lnTo>
                  <a:lnTo>
                    <a:pt x="184912" y="957072"/>
                  </a:lnTo>
                  <a:lnTo>
                    <a:pt x="184912" y="964692"/>
                  </a:lnTo>
                  <a:cubicBezTo>
                    <a:pt x="82804" y="964692"/>
                    <a:pt x="0" y="881888"/>
                    <a:pt x="0" y="779780"/>
                  </a:cubicBezTo>
                  <a:lnTo>
                    <a:pt x="0" y="184912"/>
                  </a:lnTo>
                  <a:lnTo>
                    <a:pt x="7620" y="184912"/>
                  </a:lnTo>
                  <a:lnTo>
                    <a:pt x="0" y="184912"/>
                  </a:lnTo>
                  <a:moveTo>
                    <a:pt x="15240" y="184912"/>
                  </a:moveTo>
                  <a:lnTo>
                    <a:pt x="15240" y="779780"/>
                  </a:lnTo>
                  <a:lnTo>
                    <a:pt x="7620" y="779780"/>
                  </a:lnTo>
                  <a:lnTo>
                    <a:pt x="15240" y="779780"/>
                  </a:lnTo>
                  <a:cubicBezTo>
                    <a:pt x="15240" y="873506"/>
                    <a:pt x="91186" y="949452"/>
                    <a:pt x="184912" y="949452"/>
                  </a:cubicBezTo>
                  <a:lnTo>
                    <a:pt x="779780" y="949452"/>
                  </a:lnTo>
                  <a:cubicBezTo>
                    <a:pt x="873506" y="949452"/>
                    <a:pt x="949452" y="873506"/>
                    <a:pt x="949452" y="779780"/>
                  </a:cubicBezTo>
                  <a:lnTo>
                    <a:pt x="949452" y="184912"/>
                  </a:lnTo>
                  <a:lnTo>
                    <a:pt x="957072" y="184912"/>
                  </a:lnTo>
                  <a:lnTo>
                    <a:pt x="949452" y="184912"/>
                  </a:lnTo>
                  <a:cubicBezTo>
                    <a:pt x="949452" y="91186"/>
                    <a:pt x="873506" y="15240"/>
                    <a:pt x="779780" y="15240"/>
                  </a:cubicBezTo>
                  <a:lnTo>
                    <a:pt x="184912" y="15240"/>
                  </a:lnTo>
                  <a:lnTo>
                    <a:pt x="184912" y="7620"/>
                  </a:lnTo>
                  <a:lnTo>
                    <a:pt x="184912" y="15240"/>
                  </a:lnTo>
                  <a:cubicBezTo>
                    <a:pt x="91186" y="15240"/>
                    <a:pt x="15240" y="91186"/>
                    <a:pt x="15240" y="184912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4"/>
          <p:cNvSpPr txBox="1"/>
          <p:nvPr/>
        </p:nvSpPr>
        <p:spPr>
          <a:xfrm>
            <a:off x="510022" y="8131060"/>
            <a:ext cx="267713" cy="398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75"/>
              <a:buFont typeface="Arial"/>
              <a:buNone/>
            </a:pPr>
            <a:r>
              <a:rPr b="0" i="0" lang="en-US" sz="3675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3675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2079625" y="7877810"/>
            <a:ext cx="5134610" cy="490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5"/>
              <a:buFont typeface="Arial"/>
              <a:buNone/>
            </a:pPr>
            <a:r>
              <a:rPr b="1" i="0" lang="en-US" sz="3075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Poaching and Hunting</a:t>
            </a:r>
            <a:endParaRPr b="1" i="0" sz="3075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2133910" y="8343746"/>
            <a:ext cx="9285267" cy="1019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Illegal wildlife trade</a:t>
            </a:r>
            <a:endParaRPr b="0" i="0" sz="36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Trophy hunting</a:t>
            </a:r>
            <a:endParaRPr b="0" i="0" sz="36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5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 txBox="1"/>
          <p:nvPr/>
        </p:nvSpPr>
        <p:spPr>
          <a:xfrm>
            <a:off x="252220" y="2313092"/>
            <a:ext cx="5987772" cy="1829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75"/>
              <a:buFont typeface="Arial"/>
              <a:buNone/>
            </a:pPr>
            <a:r>
              <a:rPr b="0" i="0" lang="en-US" sz="6675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5Ws + 1H</a:t>
            </a:r>
            <a:endParaRPr b="0" i="0" sz="6675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252222" y="4245773"/>
            <a:ext cx="2993823" cy="914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 b="0" i="0" sz="33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"/>
          <p:cNvSpPr txBox="1"/>
          <p:nvPr/>
        </p:nvSpPr>
        <p:spPr>
          <a:xfrm>
            <a:off x="252220" y="4946040"/>
            <a:ext cx="4200600" cy="5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i="0" lang="en-US" sz="2625" u="none" cap="none" strike="noStrike">
                <a:solidFill>
                  <a:schemeClr val="lt1"/>
                </a:solidFill>
              </a:rPr>
              <a:t>Governments: Create and enforce policies.</a:t>
            </a:r>
            <a:endParaRPr i="0" sz="2625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i="0" lang="en-US" sz="2625" u="none" cap="none" strike="noStrike">
                <a:solidFill>
                  <a:schemeClr val="lt1"/>
                </a:solidFill>
              </a:rPr>
              <a:t>NGOs: Drive conservation efforts and awareness campaigns.</a:t>
            </a:r>
            <a:endParaRPr i="0" sz="2625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Arial"/>
              <a:buNone/>
            </a:pPr>
            <a:r>
              <a:rPr i="0" lang="en-US" sz="2625" u="none" cap="none" strike="noStrike">
                <a:solidFill>
                  <a:schemeClr val="lt1"/>
                </a:solidFill>
              </a:rPr>
              <a:t>Scientists: Study and develop innovative solutions.</a:t>
            </a:r>
            <a:endParaRPr i="0" sz="2625" u="none" cap="none" strike="noStrike">
              <a:solidFill>
                <a:schemeClr val="lt1"/>
              </a:solidFill>
            </a:endParaRPr>
          </a:p>
        </p:txBody>
      </p:sp>
      <p:sp>
        <p:nvSpPr>
          <p:cNvPr id="258" name="Google Shape;258;p5"/>
          <p:cNvSpPr txBox="1"/>
          <p:nvPr/>
        </p:nvSpPr>
        <p:spPr>
          <a:xfrm>
            <a:off x="7060929" y="4245773"/>
            <a:ext cx="2993823" cy="914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b="0" i="0" sz="33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"/>
          <p:cNvSpPr txBox="1"/>
          <p:nvPr/>
        </p:nvSpPr>
        <p:spPr>
          <a:xfrm>
            <a:off x="7060928" y="5031765"/>
            <a:ext cx="4200630" cy="438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6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Clearly define the objectives and goals of endangered species conservation, such as preventing extinction, restoring habitats, and promoting sustainable practices.</a:t>
            </a:r>
            <a:endParaRPr b="1" i="0" sz="28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60" name="Google Shape;260;p5"/>
          <p:cNvSpPr txBox="1"/>
          <p:nvPr/>
        </p:nvSpPr>
        <p:spPr>
          <a:xfrm>
            <a:off x="13869638" y="4245773"/>
            <a:ext cx="2993823" cy="914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  <a:endParaRPr b="0" i="0" sz="33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"/>
          <p:cNvSpPr txBox="1"/>
          <p:nvPr/>
        </p:nvSpPr>
        <p:spPr>
          <a:xfrm>
            <a:off x="13869636" y="5031765"/>
            <a:ext cx="4200630" cy="383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6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When should action be taken?</a:t>
            </a:r>
            <a:endParaRPr b="1" i="0" sz="28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526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Immediately. Delayed action could result in the extinction of more species and irreversible ecosystem damage.</a:t>
            </a:r>
            <a:endParaRPr b="1" i="0" sz="28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/>
          <p:nvPr/>
        </p:nvSpPr>
        <p:spPr>
          <a:xfrm>
            <a:off x="0" y="3623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6"/>
          <p:cNvSpPr txBox="1"/>
          <p:nvPr/>
        </p:nvSpPr>
        <p:spPr>
          <a:xfrm>
            <a:off x="252220" y="2313092"/>
            <a:ext cx="5987772" cy="1829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75"/>
              <a:buFont typeface="Arial"/>
              <a:buNone/>
            </a:pPr>
            <a:r>
              <a:rPr b="0" i="0" lang="en-US" sz="6675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5Ws + 1H</a:t>
            </a:r>
            <a:endParaRPr b="0" i="0" sz="6675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309172" y="4053061"/>
            <a:ext cx="299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endParaRPr b="0" i="0" sz="33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6"/>
          <p:cNvSpPr txBox="1"/>
          <p:nvPr/>
        </p:nvSpPr>
        <p:spPr>
          <a:xfrm>
            <a:off x="6781529" y="4245773"/>
            <a:ext cx="2993823" cy="52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Why</a:t>
            </a:r>
            <a:endParaRPr b="0" i="0" sz="33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6"/>
          <p:cNvSpPr txBox="1"/>
          <p:nvPr/>
        </p:nvSpPr>
        <p:spPr>
          <a:xfrm>
            <a:off x="13717238" y="4245773"/>
            <a:ext cx="299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b="0" i="0" sz="33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309174" y="4671964"/>
            <a:ext cx="3691200" cy="5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Where are the critical areas?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Biodiversity hotspots (e.g., Amazon Rainforest, Coral Reefs, African Savannahs).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Protected areas like wildlife sanctuaries and national parks.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Regions affected by climate change</a:t>
            </a:r>
            <a:r>
              <a:rPr lang="en-US" sz="2700">
                <a:solidFill>
                  <a:srgbClr val="FFFFFF"/>
                </a:solidFill>
              </a:rPr>
              <a:t>.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6780962" y="4885628"/>
            <a:ext cx="4100400" cy="49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Biodiversity is essential for ecological balance and human survival?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Endangered species contribute to ecosystem services like pollination, seed dispersal, and maintaining food chains?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13398500" y="5005705"/>
            <a:ext cx="4798200" cy="43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can endangered species be protected?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Conservation: Create protected areas and captive breeding programs.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Awareness: Educate people through campaigns, schools, and social media.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reencoded.png" id="292" name="Google Shape;292;p7"/>
          <p:cNvSpPr/>
          <p:nvPr/>
        </p:nvSpPr>
        <p:spPr>
          <a:xfrm>
            <a:off x="12296274" y="0"/>
            <a:ext cx="5991726" cy="10287000"/>
          </a:xfrm>
          <a:custGeom>
            <a:rect b="b" l="l" r="r" t="t"/>
            <a:pathLst>
              <a:path extrusionOk="0" h="10287000" w="5991726">
                <a:moveTo>
                  <a:pt x="0" y="0"/>
                </a:moveTo>
                <a:lnTo>
                  <a:pt x="5991726" y="0"/>
                </a:lnTo>
                <a:lnTo>
                  <a:pt x="59917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7226" r="-722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7"/>
          <p:cNvSpPr txBox="1"/>
          <p:nvPr/>
        </p:nvSpPr>
        <p:spPr>
          <a:xfrm>
            <a:off x="413657" y="-39522"/>
            <a:ext cx="10681335" cy="861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50"/>
              <a:buFont typeface="Arial"/>
              <a:buNone/>
            </a:pPr>
            <a:r>
              <a:rPr b="0" i="0" lang="en-US" sz="6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User Participant Mapping</a:t>
            </a:r>
            <a:endParaRPr b="0" i="0" sz="645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294" name="Google Shape;294;p7"/>
          <p:cNvSpPr/>
          <p:nvPr/>
        </p:nvSpPr>
        <p:spPr>
          <a:xfrm>
            <a:off x="413657" y="1530732"/>
            <a:ext cx="828318" cy="470532"/>
          </a:xfrm>
          <a:custGeom>
            <a:rect b="b" l="l" r="r" t="t"/>
            <a:pathLst>
              <a:path extrusionOk="0" h="470532" w="828318">
                <a:moveTo>
                  <a:pt x="0" y="0"/>
                </a:moveTo>
                <a:lnTo>
                  <a:pt x="828317" y="0"/>
                </a:lnTo>
                <a:lnTo>
                  <a:pt x="828317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8013" l="0" r="0" t="-380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413657" y="2680818"/>
            <a:ext cx="4631294" cy="303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None/>
            </a:pPr>
            <a:r>
              <a:rPr b="0" i="0" lang="en-US" sz="3225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Government Agencies</a:t>
            </a:r>
            <a:endParaRPr b="0" i="0" sz="3225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413657" y="3301905"/>
            <a:ext cx="5449967" cy="2115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1" i="0" lang="en-US" sz="2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Policymakers, regulators, and enforcement authorities who can implement laws and regulations to protect endangered species.</a:t>
            </a:r>
            <a:endParaRPr b="1" i="0" sz="255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297" name="Google Shape;297;p7"/>
          <p:cNvSpPr/>
          <p:nvPr/>
        </p:nvSpPr>
        <p:spPr>
          <a:xfrm>
            <a:off x="6360471" y="1530732"/>
            <a:ext cx="828318" cy="470532"/>
          </a:xfrm>
          <a:custGeom>
            <a:rect b="b" l="l" r="r" t="t"/>
            <a:pathLst>
              <a:path extrusionOk="0" h="470532" w="828318">
                <a:moveTo>
                  <a:pt x="0" y="0"/>
                </a:moveTo>
                <a:lnTo>
                  <a:pt x="828318" y="0"/>
                </a:lnTo>
                <a:lnTo>
                  <a:pt x="828318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8013" l="0" r="0" t="-380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 txBox="1"/>
          <p:nvPr/>
        </p:nvSpPr>
        <p:spPr>
          <a:xfrm>
            <a:off x="6360471" y="2680817"/>
            <a:ext cx="5449966" cy="832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None/>
            </a:pPr>
            <a:r>
              <a:rPr b="0" i="0" lang="en-US" sz="3225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Scientists and Researchers</a:t>
            </a:r>
            <a:endParaRPr b="0" i="0" sz="3225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7"/>
          <p:cNvSpPr txBox="1"/>
          <p:nvPr/>
        </p:nvSpPr>
        <p:spPr>
          <a:xfrm>
            <a:off x="6360471" y="3819470"/>
            <a:ext cx="5449966" cy="1586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1" i="0" lang="en-US" sz="2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Experts who study endangered species, their habitats, and the factors contributing to their decline.</a:t>
            </a:r>
            <a:endParaRPr b="1" i="0" sz="255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300" name="Google Shape;300;p7"/>
          <p:cNvSpPr/>
          <p:nvPr/>
        </p:nvSpPr>
        <p:spPr>
          <a:xfrm>
            <a:off x="582099" y="6199206"/>
            <a:ext cx="828318" cy="470532"/>
          </a:xfrm>
          <a:custGeom>
            <a:rect b="b" l="l" r="r" t="t"/>
            <a:pathLst>
              <a:path extrusionOk="0" h="470532" w="828318">
                <a:moveTo>
                  <a:pt x="0" y="0"/>
                </a:moveTo>
                <a:lnTo>
                  <a:pt x="828318" y="0"/>
                </a:lnTo>
                <a:lnTo>
                  <a:pt x="828318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38013" l="0" r="0" t="-380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 txBox="1"/>
          <p:nvPr/>
        </p:nvSpPr>
        <p:spPr>
          <a:xfrm>
            <a:off x="483639" y="7186578"/>
            <a:ext cx="4141767" cy="303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None/>
            </a:pPr>
            <a:r>
              <a:rPr b="0" i="0" lang="en-US" sz="3225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Local Communities</a:t>
            </a:r>
            <a:endParaRPr b="0" i="0" sz="3225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7"/>
          <p:cNvSpPr txBox="1"/>
          <p:nvPr/>
        </p:nvSpPr>
        <p:spPr>
          <a:xfrm>
            <a:off x="413657" y="7945524"/>
            <a:ext cx="5449967" cy="2115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1" i="0" lang="en-US" sz="2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Individuals and groups who live in close proximity to endangered species and can play a role in conservation efforts.</a:t>
            </a:r>
            <a:endParaRPr b="1" i="0" sz="255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303" name="Google Shape;303;p7"/>
          <p:cNvSpPr/>
          <p:nvPr/>
        </p:nvSpPr>
        <p:spPr>
          <a:xfrm>
            <a:off x="6349460" y="6199206"/>
            <a:ext cx="828318" cy="470532"/>
          </a:xfrm>
          <a:custGeom>
            <a:rect b="b" l="l" r="r" t="t"/>
            <a:pathLst>
              <a:path extrusionOk="0" h="470532" w="828318">
                <a:moveTo>
                  <a:pt x="0" y="0"/>
                </a:moveTo>
                <a:lnTo>
                  <a:pt x="828318" y="0"/>
                </a:lnTo>
                <a:lnTo>
                  <a:pt x="828318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38013" l="0" r="0" t="-380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6349460" y="7186578"/>
            <a:ext cx="5261372" cy="421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None/>
            </a:pPr>
            <a:r>
              <a:rPr b="0" i="0" lang="en-US" sz="3225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Educators and Advocates</a:t>
            </a:r>
            <a:endParaRPr b="0" i="0" sz="3225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7"/>
          <p:cNvSpPr txBox="1"/>
          <p:nvPr/>
        </p:nvSpPr>
        <p:spPr>
          <a:xfrm>
            <a:off x="6349460" y="7943205"/>
            <a:ext cx="5449966" cy="2115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1" i="0" lang="en-US" sz="2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Professionals who raise awareness, provide education, and engage the public in protecting endangered species.</a:t>
            </a:r>
            <a:endParaRPr b="1" i="0" sz="255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8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8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8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8"/>
          <p:cNvSpPr txBox="1"/>
          <p:nvPr/>
        </p:nvSpPr>
        <p:spPr>
          <a:xfrm>
            <a:off x="397972" y="307969"/>
            <a:ext cx="7655421" cy="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Contextual Inquiry</a:t>
            </a:r>
            <a:endParaRPr b="0" i="0" sz="60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7" name="Google Shape;317;p8"/>
          <p:cNvGrpSpPr/>
          <p:nvPr/>
        </p:nvGrpSpPr>
        <p:grpSpPr>
          <a:xfrm>
            <a:off x="392257" y="1746900"/>
            <a:ext cx="5644706" cy="3758661"/>
            <a:chOff x="0" y="0"/>
            <a:chExt cx="7526274" cy="5011547"/>
          </a:xfrm>
        </p:grpSpPr>
        <p:sp>
          <p:nvSpPr>
            <p:cNvPr id="318" name="Google Shape;318;p8"/>
            <p:cNvSpPr/>
            <p:nvPr/>
          </p:nvSpPr>
          <p:spPr>
            <a:xfrm>
              <a:off x="7620" y="7620"/>
              <a:ext cx="7511034" cy="4996307"/>
            </a:xfrm>
            <a:custGeom>
              <a:rect b="b" l="l" r="r" t="t"/>
              <a:pathLst>
                <a:path extrusionOk="0"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0" y="0"/>
              <a:ext cx="7526274" cy="5011547"/>
            </a:xfrm>
            <a:custGeom>
              <a:rect b="b" l="l" r="r" t="t"/>
              <a:pathLst>
                <a:path extrusionOk="0"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8"/>
          <p:cNvSpPr txBox="1"/>
          <p:nvPr/>
        </p:nvSpPr>
        <p:spPr>
          <a:xfrm>
            <a:off x="715512" y="1832029"/>
            <a:ext cx="38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Observe Behaviors</a:t>
            </a:r>
            <a:endParaRPr b="0" i="0" sz="30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685667" y="2297049"/>
            <a:ext cx="49980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Engage in hunting, farming, or fishing for livelihood, sometimes encroaching on natural habitats.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Use traditional knowledge that could contribute to conservation efforts if properly integrated.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6331572" y="1746900"/>
            <a:ext cx="5644706" cy="3758661"/>
            <a:chOff x="0" y="0"/>
            <a:chExt cx="7526274" cy="5011547"/>
          </a:xfrm>
        </p:grpSpPr>
        <p:sp>
          <p:nvSpPr>
            <p:cNvPr id="323" name="Google Shape;323;p8"/>
            <p:cNvSpPr/>
            <p:nvPr/>
          </p:nvSpPr>
          <p:spPr>
            <a:xfrm>
              <a:off x="7620" y="7620"/>
              <a:ext cx="7511034" cy="4996307"/>
            </a:xfrm>
            <a:custGeom>
              <a:rect b="b" l="l" r="r" t="t"/>
              <a:pathLst>
                <a:path extrusionOk="0"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0" y="0"/>
              <a:ext cx="7526274" cy="5011547"/>
            </a:xfrm>
            <a:custGeom>
              <a:rect b="b" l="l" r="r" t="t"/>
              <a:pathLst>
                <a:path extrusionOk="0"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8"/>
          <p:cNvSpPr txBox="1"/>
          <p:nvPr/>
        </p:nvSpPr>
        <p:spPr>
          <a:xfrm>
            <a:off x="6654826" y="2060629"/>
            <a:ext cx="4525209" cy="4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Understand Challenges</a:t>
            </a:r>
            <a:endParaRPr b="0" i="0" sz="30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8"/>
          <p:cNvSpPr txBox="1"/>
          <p:nvPr/>
        </p:nvSpPr>
        <p:spPr>
          <a:xfrm>
            <a:off x="6654826" y="2646299"/>
            <a:ext cx="4998124" cy="2452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Dependence on natural resources often conflicts with conservation goals.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Resistance to change due to lack of viable alternatives or education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grpSp>
        <p:nvGrpSpPr>
          <p:cNvPr id="327" name="Google Shape;327;p8"/>
          <p:cNvGrpSpPr/>
          <p:nvPr/>
        </p:nvGrpSpPr>
        <p:grpSpPr>
          <a:xfrm>
            <a:off x="392257" y="5800263"/>
            <a:ext cx="5644706" cy="3758661"/>
            <a:chOff x="0" y="0"/>
            <a:chExt cx="7526274" cy="5011547"/>
          </a:xfrm>
        </p:grpSpPr>
        <p:sp>
          <p:nvSpPr>
            <p:cNvPr id="328" name="Google Shape;328;p8"/>
            <p:cNvSpPr/>
            <p:nvPr/>
          </p:nvSpPr>
          <p:spPr>
            <a:xfrm>
              <a:off x="7620" y="7620"/>
              <a:ext cx="7511034" cy="4996307"/>
            </a:xfrm>
            <a:custGeom>
              <a:rect b="b" l="l" r="r" t="t"/>
              <a:pathLst>
                <a:path extrusionOk="0"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0" y="0"/>
              <a:ext cx="7526274" cy="5011547"/>
            </a:xfrm>
            <a:custGeom>
              <a:rect b="b" l="l" r="r" t="t"/>
              <a:pathLst>
                <a:path extrusionOk="0"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 txBox="1"/>
          <p:nvPr/>
        </p:nvSpPr>
        <p:spPr>
          <a:xfrm>
            <a:off x="715512" y="5809193"/>
            <a:ext cx="42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Identify Opportunities</a:t>
            </a:r>
            <a:endParaRPr b="0" i="0" sz="30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8"/>
          <p:cNvSpPr txBox="1"/>
          <p:nvPr/>
        </p:nvSpPr>
        <p:spPr>
          <a:xfrm>
            <a:off x="715512" y="6286277"/>
            <a:ext cx="49980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Implement AI-powered monitoring systems to detect poaching or track species migrations.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Develop mobile apps for public awareness, connecting people to local conservation projects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grpSp>
        <p:nvGrpSpPr>
          <p:cNvPr id="332" name="Google Shape;332;p8"/>
          <p:cNvGrpSpPr/>
          <p:nvPr/>
        </p:nvGrpSpPr>
        <p:grpSpPr>
          <a:xfrm>
            <a:off x="6331572" y="5800263"/>
            <a:ext cx="5644706" cy="3758661"/>
            <a:chOff x="0" y="0"/>
            <a:chExt cx="7526274" cy="5011547"/>
          </a:xfrm>
        </p:grpSpPr>
        <p:sp>
          <p:nvSpPr>
            <p:cNvPr id="333" name="Google Shape;333;p8"/>
            <p:cNvSpPr/>
            <p:nvPr/>
          </p:nvSpPr>
          <p:spPr>
            <a:xfrm>
              <a:off x="7620" y="7620"/>
              <a:ext cx="7511034" cy="4996307"/>
            </a:xfrm>
            <a:custGeom>
              <a:rect b="b" l="l" r="r" t="t"/>
              <a:pathLst>
                <a:path extrusionOk="0"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0" y="0"/>
              <a:ext cx="7526274" cy="5011547"/>
            </a:xfrm>
            <a:custGeom>
              <a:rect b="b" l="l" r="r" t="t"/>
              <a:pathLst>
                <a:path extrusionOk="0"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8"/>
          <p:cNvSpPr txBox="1"/>
          <p:nvPr/>
        </p:nvSpPr>
        <p:spPr>
          <a:xfrm>
            <a:off x="6654800" y="5808980"/>
            <a:ext cx="51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Collaborative Solutions</a:t>
            </a:r>
            <a:endParaRPr b="0" i="0" sz="30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8"/>
          <p:cNvSpPr txBox="1"/>
          <p:nvPr/>
        </p:nvSpPr>
        <p:spPr>
          <a:xfrm>
            <a:off x="6654826" y="6318662"/>
            <a:ext cx="49980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Provide sustainable livelihoods (e.g., eco-tourism, handicrafts) to reduce dependency on harmful practices.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Train communities to participate in conservation and monitor local wildlife.</a:t>
            </a:r>
            <a:endParaRPr b="0" i="0" sz="2400" u="none" cap="none" strike="noStrike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descr="preencoded.png" id="337" name="Google Shape;337;p8"/>
          <p:cNvSpPr/>
          <p:nvPr/>
        </p:nvSpPr>
        <p:spPr>
          <a:xfrm>
            <a:off x="12256827" y="0"/>
            <a:ext cx="6031173" cy="10287000"/>
          </a:xfrm>
          <a:custGeom>
            <a:rect b="b" l="l" r="r" t="t"/>
            <a:pathLst>
              <a:path extrusionOk="0" h="10287000" w="6031173">
                <a:moveTo>
                  <a:pt x="0" y="0"/>
                </a:moveTo>
                <a:lnTo>
                  <a:pt x="6031173" y="0"/>
                </a:lnTo>
                <a:lnTo>
                  <a:pt x="60311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851" r="-685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C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"/>
          <p:cNvSpPr/>
          <p:nvPr/>
        </p:nvSpPr>
        <p:spPr>
          <a:xfrm>
            <a:off x="0" y="4004528"/>
            <a:ext cx="6055518" cy="6282472"/>
          </a:xfrm>
          <a:custGeom>
            <a:rect b="b" l="l" r="r" t="t"/>
            <a:pathLst>
              <a:path extrusionOk="0"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4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9"/>
          <p:cNvSpPr/>
          <p:nvPr/>
        </p:nvSpPr>
        <p:spPr>
          <a:xfrm>
            <a:off x="0" y="4338520"/>
            <a:ext cx="2283618" cy="3548179"/>
          </a:xfrm>
          <a:custGeom>
            <a:rect b="b" l="l" r="r" t="t"/>
            <a:pathLst>
              <a:path extrusionOk="0"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537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9"/>
          <p:cNvSpPr/>
          <p:nvPr/>
        </p:nvSpPr>
        <p:spPr>
          <a:xfrm>
            <a:off x="12913518" y="2514600"/>
            <a:ext cx="4229100" cy="4229100"/>
          </a:xfrm>
          <a:custGeom>
            <a:rect b="b" l="l" r="r" t="t"/>
            <a:pathLst>
              <a:path extrusionOk="0" h="5638800" w="5638800">
                <a:moveTo>
                  <a:pt x="0" y="2819400"/>
                </a:moveTo>
                <a:cubicBezTo>
                  <a:pt x="0" y="1262253"/>
                  <a:pt x="1262253" y="0"/>
                  <a:pt x="2819400" y="0"/>
                </a:cubicBezTo>
                <a:cubicBezTo>
                  <a:pt x="4376547" y="0"/>
                  <a:pt x="5638800" y="1262253"/>
                  <a:pt x="5638800" y="2819400"/>
                </a:cubicBezTo>
                <a:cubicBezTo>
                  <a:pt x="5638800" y="4376547"/>
                  <a:pt x="4376547" y="5638800"/>
                  <a:pt x="2819400" y="5638800"/>
                </a:cubicBezTo>
                <a:cubicBezTo>
                  <a:pt x="1262253" y="5638800"/>
                  <a:pt x="0" y="4376547"/>
                  <a:pt x="0" y="2819400"/>
                </a:cubicBezTo>
                <a:close/>
              </a:path>
            </a:pathLst>
          </a:custGeom>
          <a:gradFill>
            <a:gsLst>
              <a:gs pos="0">
                <a:srgbClr val="50B9C1">
                  <a:alpha val="6274"/>
                </a:srgbClr>
              </a:gs>
              <a:gs pos="36000">
                <a:srgbClr val="50B9C1">
                  <a:alpha val="0"/>
                </a:srgbClr>
              </a:gs>
              <a:gs pos="69000">
                <a:srgbClr val="50B9C1">
                  <a:alpha val="5490"/>
                </a:srgbClr>
              </a:gs>
              <a:gs pos="100000">
                <a:srgbClr val="50B9C1">
                  <a:alpha val="54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9"/>
          <p:cNvSpPr/>
          <p:nvPr/>
        </p:nvSpPr>
        <p:spPr>
          <a:xfrm>
            <a:off x="11999118" y="0"/>
            <a:ext cx="2405080" cy="1712111"/>
          </a:xfrm>
          <a:custGeom>
            <a:rect b="b" l="l" r="r" t="t"/>
            <a:pathLst>
              <a:path extrusionOk="0"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04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9"/>
          <p:cNvSpPr/>
          <p:nvPr/>
        </p:nvSpPr>
        <p:spPr>
          <a:xfrm>
            <a:off x="12908817" y="9144000"/>
            <a:ext cx="1490601" cy="1143000"/>
          </a:xfrm>
          <a:custGeom>
            <a:rect b="b" l="l" r="r" t="t"/>
            <a:pathLst>
              <a:path extrusionOk="0"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40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15656718" y="0"/>
            <a:ext cx="1028700" cy="1714500"/>
          </a:xfrm>
          <a:custGeom>
            <a:rect b="b" l="l" r="r" t="t"/>
            <a:pathLst>
              <a:path extrusionOk="0" h="2286000" w="1371600">
                <a:moveTo>
                  <a:pt x="0" y="0"/>
                </a:moveTo>
                <a:lnTo>
                  <a:pt x="1371600" y="0"/>
                </a:lnTo>
                <a:lnTo>
                  <a:pt x="137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B015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 txBox="1"/>
          <p:nvPr/>
        </p:nvSpPr>
        <p:spPr>
          <a:xfrm>
            <a:off x="367804" y="137094"/>
            <a:ext cx="11563588" cy="1950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Questionnaires and Cue Cards</a:t>
            </a:r>
            <a:endParaRPr b="0" i="0" sz="6000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349" name="Google Shape;349;p9"/>
          <p:cNvSpPr/>
          <p:nvPr/>
        </p:nvSpPr>
        <p:spPr>
          <a:xfrm>
            <a:off x="113686" y="2339894"/>
            <a:ext cx="1537514" cy="2312259"/>
          </a:xfrm>
          <a:custGeom>
            <a:rect b="b" l="l" r="r" t="t"/>
            <a:pathLst>
              <a:path extrusionOk="0" h="2312259" w="1537514">
                <a:moveTo>
                  <a:pt x="0" y="0"/>
                </a:moveTo>
                <a:lnTo>
                  <a:pt x="1537514" y="0"/>
                </a:lnTo>
                <a:lnTo>
                  <a:pt x="1537514" y="2312258"/>
                </a:lnTo>
                <a:lnTo>
                  <a:pt x="0" y="2312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9348" l="0" r="0" t="-934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 txBox="1"/>
          <p:nvPr/>
        </p:nvSpPr>
        <p:spPr>
          <a:xfrm>
            <a:off x="2112328" y="2373696"/>
            <a:ext cx="3843873" cy="575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Awareness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eencoded.png" id="351" name="Google Shape;351;p9"/>
          <p:cNvSpPr/>
          <p:nvPr/>
        </p:nvSpPr>
        <p:spPr>
          <a:xfrm>
            <a:off x="113686" y="5095596"/>
            <a:ext cx="1537514" cy="2312259"/>
          </a:xfrm>
          <a:custGeom>
            <a:rect b="b" l="l" r="r" t="t"/>
            <a:pathLst>
              <a:path extrusionOk="0" h="2312259" w="1537514">
                <a:moveTo>
                  <a:pt x="0" y="0"/>
                </a:moveTo>
                <a:lnTo>
                  <a:pt x="1537514" y="0"/>
                </a:lnTo>
                <a:lnTo>
                  <a:pt x="1537514" y="2312259"/>
                </a:lnTo>
                <a:lnTo>
                  <a:pt x="0" y="2312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9348" l="0" r="0" t="-934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2112328" y="5119872"/>
            <a:ext cx="3843873" cy="585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Knowledge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9"/>
          <p:cNvSpPr txBox="1"/>
          <p:nvPr/>
        </p:nvSpPr>
        <p:spPr>
          <a:xfrm>
            <a:off x="2112327" y="5628864"/>
            <a:ext cx="10026074" cy="2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Which of the following do you believe are the biggest threats to endangered species?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(a) Habitat loss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(b) Poaching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(c) Pollution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(d) Climate change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eencoded.png" id="354" name="Google Shape;354;p9"/>
          <p:cNvSpPr/>
          <p:nvPr/>
        </p:nvSpPr>
        <p:spPr>
          <a:xfrm>
            <a:off x="113686" y="7851297"/>
            <a:ext cx="1537514" cy="2312259"/>
          </a:xfrm>
          <a:custGeom>
            <a:rect b="b" l="l" r="r" t="t"/>
            <a:pathLst>
              <a:path extrusionOk="0" h="2312259" w="1537514">
                <a:moveTo>
                  <a:pt x="0" y="0"/>
                </a:moveTo>
                <a:lnTo>
                  <a:pt x="1537514" y="0"/>
                </a:lnTo>
                <a:lnTo>
                  <a:pt x="1537514" y="2312259"/>
                </a:lnTo>
                <a:lnTo>
                  <a:pt x="0" y="2312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9348" l="0" r="0" t="-934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 txBox="1"/>
          <p:nvPr/>
        </p:nvSpPr>
        <p:spPr>
          <a:xfrm>
            <a:off x="2112328" y="8199425"/>
            <a:ext cx="384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Create Cue Cards</a:t>
            </a:r>
            <a:endParaRPr b="1" i="0" sz="30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reencoded.png" id="356" name="Google Shape;356;p9"/>
          <p:cNvSpPr/>
          <p:nvPr/>
        </p:nvSpPr>
        <p:spPr>
          <a:xfrm>
            <a:off x="12138402" y="-1372"/>
            <a:ext cx="6610726" cy="10299639"/>
          </a:xfrm>
          <a:custGeom>
            <a:rect b="b" l="l" r="r" t="t"/>
            <a:pathLst>
              <a:path extrusionOk="0" h="10299639" w="6610726">
                <a:moveTo>
                  <a:pt x="0" y="0"/>
                </a:moveTo>
                <a:lnTo>
                  <a:pt x="6610726" y="0"/>
                </a:lnTo>
                <a:lnTo>
                  <a:pt x="6610726" y="10299639"/>
                </a:lnTo>
                <a:lnTo>
                  <a:pt x="0" y="10299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1930" r="-192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 txBox="1"/>
          <p:nvPr/>
        </p:nvSpPr>
        <p:spPr>
          <a:xfrm>
            <a:off x="2112332" y="2653040"/>
            <a:ext cx="175017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24384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familiar are you with the term "endangered species"?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4475" lvl="1" marL="48831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(a) Very familiar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4475" lvl="1" marL="48831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(b) Somewhat familiar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4475" lvl="1" marL="48831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(c) Not familiar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"/>
          <p:cNvSpPr txBox="1"/>
          <p:nvPr/>
        </p:nvSpPr>
        <p:spPr>
          <a:xfrm>
            <a:off x="2163127" y="8727664"/>
            <a:ext cx="10026074" cy="1477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 local communities interact with wildlife and ecosystems?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motivates tourists, government officials, and NGOs in conservation?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E3B486B0BFA14890B7B283B809A029AC_12</vt:lpwstr>
  </property>
  <property fmtid="{D5CDD505-2E9C-101B-9397-08002B2CF9AE}" pid="3" name="KSOProductBuildVer">
    <vt:lpwstr>2057-12.2.0.18639</vt:lpwstr>
  </property>
</Properties>
</file>